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65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47" r:id="rId23"/>
    <p:sldId id="348" r:id="rId24"/>
    <p:sldId id="349" r:id="rId25"/>
    <p:sldId id="350" r:id="rId26"/>
    <p:sldId id="351" r:id="rId27"/>
    <p:sldId id="352" r:id="rId28"/>
    <p:sldId id="353" r:id="rId29"/>
  </p:sldIdLst>
  <p:sldSz cx="9144000" cy="5143500" type="screen16x9"/>
  <p:notesSz cx="14173200" cy="7772400"/>
  <p:custDataLst>
    <p:tags r:id="rId32"/>
  </p:custDataLst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BE67DC-4386-4951-AD9D-2C6C9070ADC3}">
          <p14:sldIdLst>
            <p14:sldId id="265"/>
            <p14:sldId id="340"/>
            <p14:sldId id="341"/>
            <p14:sldId id="342"/>
            <p14:sldId id="343"/>
            <p14:sldId id="344"/>
            <p14:sldId id="345"/>
            <p14:sldId id="346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47"/>
            <p14:sldId id="348"/>
            <p14:sldId id="349"/>
            <p14:sldId id="350"/>
            <p14:sldId id="351"/>
            <p14:sldId id="352"/>
            <p14:sldId id="353"/>
          </p14:sldIdLst>
        </p14:section>
      </p14:sectionLst>
    </p:ext>
    <p:ext uri="{EFAFB233-063F-42B5-8137-9DF3F51BA10A}">
      <p15:sldGuideLst xmlns:p15="http://schemas.microsoft.com/office/powerpoint/2012/main" xmlns="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6" autoAdjust="0"/>
    <p:restoredTop sz="98398" autoAdjust="0"/>
  </p:normalViewPr>
  <p:slideViewPr>
    <p:cSldViewPr showGuides="1">
      <p:cViewPr>
        <p:scale>
          <a:sx n="150" d="100"/>
          <a:sy n="150" d="100"/>
        </p:scale>
        <p:origin x="-696" y="-192"/>
      </p:cViewPr>
      <p:guideLst>
        <p:guide orient="horz" pos="2160"/>
        <p:guide orient="horz" pos="1620"/>
        <p:guide pos="383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141720" cy="38997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l">
              <a:defRPr sz="16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8028200" y="0"/>
            <a:ext cx="6141720" cy="38997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r">
              <a:defRPr sz="1600"/>
            </a:lvl1pPr>
          </a:lstStyle>
          <a:p>
            <a:pPr rtl="0"/>
            <a:fld id="{95E640B8-84E0-4918-8D32-2DA907C40CB3}" type="datetime1">
              <a:rPr lang="en-GB" smtClean="0"/>
              <a:t>16/11/2020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2431"/>
            <a:ext cx="6141720" cy="389969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l">
              <a:defRPr sz="16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8028200" y="7382431"/>
            <a:ext cx="6141720" cy="389969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r">
              <a:defRPr sz="1600"/>
            </a:lvl1pPr>
          </a:lstStyle>
          <a:p>
            <a:pPr rtl="0"/>
            <a:fld id="{D9F912AB-2776-42F2-A957-313FC7EFEDB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141720" cy="38862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l">
              <a:defRPr sz="16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028200" y="0"/>
            <a:ext cx="6141720" cy="38862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r">
              <a:defRPr sz="1600"/>
            </a:lvl1pPr>
          </a:lstStyle>
          <a:p>
            <a:fld id="{0A8CCBA2-4B54-4BA8-A1FE-CF186AA3561A}" type="datetime1">
              <a:rPr lang="en-GB" noProof="0" smtClean="0"/>
              <a:pPr/>
              <a:t>16/11/2020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495800" y="582613"/>
            <a:ext cx="51816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25401" tIns="62700" rIns="125401" bIns="6270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17320" y="3691890"/>
            <a:ext cx="11338560" cy="3497580"/>
          </a:xfrm>
          <a:prstGeom prst="rect">
            <a:avLst/>
          </a:prstGeom>
        </p:spPr>
        <p:txBody>
          <a:bodyPr vert="horz" lIns="125401" tIns="62700" rIns="125401" bIns="6270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2431"/>
            <a:ext cx="6141720" cy="38862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l">
              <a:defRPr sz="16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028200" y="7382431"/>
            <a:ext cx="6141720" cy="38862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r">
              <a:defRPr sz="1600"/>
            </a:lvl1pPr>
          </a:lstStyle>
          <a:p>
            <a:pPr rtl="0"/>
            <a:fld id="{F93199CD-3E1B-4AE6-990F-76F925F5EA9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5176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6937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979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1889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0268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340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4597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4430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6588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384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8554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8559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8608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29524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2005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62484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9725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3395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2101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7644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7886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8669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369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5374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2065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118" y="1371600"/>
            <a:ext cx="6173808" cy="21717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118" y="3600450"/>
            <a:ext cx="6173808" cy="9144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24FAD18-3452-4B34-A4E4-22E2785B07A3}" type="datetime1">
              <a:rPr lang="en-GB" noProof="0" smtClean="0"/>
              <a:pPr/>
              <a:t>16/11/2020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596" y="285751"/>
            <a:ext cx="1143298" cy="4229100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2107" y="285751"/>
            <a:ext cx="5544993" cy="4229100"/>
          </a:xfrm>
        </p:spPr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460E6D5-3A36-474F-AC94-B8AFE39F4B9F}" type="datetime1">
              <a:rPr lang="en-GB" noProof="0" smtClean="0"/>
              <a:pPr/>
              <a:t>16/11/2020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463550" indent="-231775">
              <a:buFont typeface="Symbol" panose="05050102010706020507" pitchFamily="18" charset="2"/>
              <a:buChar char=""/>
              <a:defRPr/>
            </a:lvl2pPr>
            <a:lvl5pPr>
              <a:defRPr/>
            </a:lvl5pPr>
            <a:lvl6pPr>
              <a:defRPr/>
            </a:lvl6pPr>
          </a:lstStyle>
          <a:p>
            <a:pPr lvl="0" rtl="0"/>
            <a:r>
              <a:rPr lang="en-US" noProof="0" dirty="0"/>
              <a:t>Click to edit Master text styles</a:t>
            </a:r>
          </a:p>
          <a:p>
            <a:pPr lvl="1" rtl="0"/>
            <a:r>
              <a:rPr lang="en-US" noProof="0" dirty="0"/>
              <a:t>Second level</a:t>
            </a:r>
          </a:p>
          <a:p>
            <a:pPr lvl="2" rtl="0"/>
            <a:r>
              <a:rPr lang="en-US" noProof="0" dirty="0"/>
              <a:t>Third level</a:t>
            </a:r>
          </a:p>
          <a:p>
            <a:pPr lvl="3" rtl="0"/>
            <a:r>
              <a:rPr lang="en-US" noProof="0" dirty="0"/>
              <a:t>Fourth level</a:t>
            </a:r>
          </a:p>
          <a:p>
            <a:pPr lvl="4" rtl="0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A29AA5-5093-4317-9676-5AAD084B5371}" type="datetime1">
              <a:rPr lang="en-GB" noProof="0" smtClean="0"/>
              <a:pPr/>
              <a:t>16/11/2020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919" y="1885950"/>
            <a:ext cx="6520997" cy="2114550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119" y="4057651"/>
            <a:ext cx="6517197" cy="457201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747D80C-6BD3-4457-9BF2-F38B91E1760B}" type="datetime1">
              <a:rPr lang="en-GB" noProof="0" smtClean="0"/>
              <a:pPr/>
              <a:t>16/11/2020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8881" y="1428751"/>
            <a:ext cx="3315563" cy="30861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105" y="1428751"/>
            <a:ext cx="3315563" cy="30861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6C4F072-D182-4F34-9168-71309E6FC15D}" type="datetime1">
              <a:rPr lang="en-GB" noProof="0" smtClean="0"/>
              <a:pPr/>
              <a:t>16/11/2020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3313277" cy="5715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7" y="2057401"/>
            <a:ext cx="3313277" cy="245745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8" y="1428750"/>
            <a:ext cx="3313277" cy="5715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8" y="2057401"/>
            <a:ext cx="3313277" cy="245745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1C63926-2464-408C-8904-4232F2FB7505}" type="datetime1">
              <a:rPr lang="en-GB" noProof="0" smtClean="0"/>
              <a:pPr/>
              <a:t>16/11/2020</a:t>
            </a:fld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77B8FD6-44DF-43B3-A4BA-D401B01CA3D6}" type="datetime1">
              <a:rPr lang="en-GB" noProof="0" smtClean="0"/>
              <a:pPr/>
              <a:t>16/11/2020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46A95A5-D665-4DFD-86CF-4B6DC5E916C0}" type="datetime1">
              <a:rPr lang="en-GB" smtClean="0"/>
              <a:pPr/>
              <a:t>16/11/2020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428750"/>
            <a:ext cx="2698158" cy="2000250"/>
          </a:xfrm>
        </p:spPr>
        <p:txBody>
          <a:bodyPr rtlCol="0"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528" y="514350"/>
            <a:ext cx="4801850" cy="40005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8" y="3486150"/>
            <a:ext cx="2686749" cy="1028700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1B8704E-D0C5-4444-8D2F-E840C3C7CB66}" type="datetime1">
              <a:rPr lang="en-GB" smtClean="0"/>
              <a:pPr/>
              <a:t>16/11/2020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14528" y="514350"/>
            <a:ext cx="4801850" cy="40005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428750"/>
            <a:ext cx="2698158" cy="200025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8" y="3486150"/>
            <a:ext cx="2686749" cy="1028700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885DF5B-ECA0-4CD8-95E6-32A3810A8D0D}" type="datetime1">
              <a:rPr lang="en-GB" noProof="0" smtClean="0"/>
              <a:pPr/>
              <a:t>16/11/2020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8" y="285750"/>
            <a:ext cx="6859787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49"/>
            <a:ext cx="6852578" cy="308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1425" y="4800600"/>
            <a:ext cx="1087325" cy="207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94019-A16A-49AD-89DF-43D74BC1D771}" type="datetime1">
              <a:rPr lang="en-GB" noProof="0" smtClean="0"/>
              <a:pPr/>
              <a:t>16/11/2020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7" y="4800600"/>
            <a:ext cx="4916180" cy="207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3079" y="4800600"/>
            <a:ext cx="628815" cy="207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A013F82-EE5E-44EE-A61D-E31C6657F26F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1217666"/>
            <a:ext cx="8229600" cy="1219201"/>
          </a:xfrm>
        </p:spPr>
        <p:txBody>
          <a:bodyPr rtlCol="0" anchor="ctr">
            <a:noAutofit/>
          </a:bodyPr>
          <a:lstStyle/>
          <a:p>
            <a:pPr algn="ctr"/>
            <a:r>
              <a:rPr lang="en-US" sz="2000" dirty="0"/>
              <a:t>Study, modeling and simulation of pedestrian walk with regard to the improvement of stability and comfort on walkways</a:t>
            </a:r>
            <a:endParaRPr lang="en-US" sz="2000" dirty="0">
              <a:effectLst/>
            </a:endParaRPr>
          </a:p>
        </p:txBody>
      </p:sp>
      <p:pic>
        <p:nvPicPr>
          <p:cNvPr id="5" name="Picture 4" descr="Αποτέλεσμα εικόνας για TUC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16" y="57150"/>
            <a:ext cx="902859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449" y="3436498"/>
                <a:ext cx="9067801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 err="1"/>
                  <a:t>Pavlos</a:t>
                </a:r>
                <a:r>
                  <a:rPr lang="en-US" sz="1400" dirty="0"/>
                  <a:t> Paris </a:t>
                </a:r>
                <a:r>
                  <a:rPr lang="en-US" sz="1400" dirty="0" err="1"/>
                  <a:t>Giakoumakis</a:t>
                </a:r>
                <a:endParaRPr lang="en-US" sz="1400" dirty="0"/>
              </a:p>
              <a:p>
                <a:pPr algn="ctr"/>
                <a:r>
                  <a:rPr lang="en-US" sz="1400" dirty="0"/>
                  <a:t>AM: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/>
                      </a:rPr>
                      <m:t>2013030045</m:t>
                    </m:r>
                  </m:oMath>
                </a14:m>
                <a:endParaRPr lang="en-US" sz="1400" dirty="0">
                  <a:effectLst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9" y="3436498"/>
                <a:ext cx="9067801" cy="523220"/>
              </a:xfrm>
              <a:prstGeom prst="rect">
                <a:avLst/>
              </a:prstGeom>
              <a:blipFill rotWithShape="1">
                <a:blip r:embed="rId4"/>
                <a:stretch>
                  <a:fillRect t="-1163" b="-1046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044275" y="661469"/>
            <a:ext cx="799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School of Electrical &amp; Computer Engineering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xmlns="" id="{6A8469B0-4A0F-4357-B80C-06F72F8DDC20}"/>
              </a:ext>
            </a:extLst>
          </p:cNvPr>
          <p:cNvSpPr txBox="1">
            <a:spLocks/>
          </p:cNvSpPr>
          <p:nvPr/>
        </p:nvSpPr>
        <p:spPr>
          <a:xfrm>
            <a:off x="533400" y="2537591"/>
            <a:ext cx="8229600" cy="560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Implementation Report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xmlns="" id="{338B4C93-A615-4FAE-B488-C07589F39492}"/>
              </a:ext>
            </a:extLst>
          </p:cNvPr>
          <p:cNvSpPr txBox="1">
            <a:spLocks/>
          </p:cNvSpPr>
          <p:nvPr/>
        </p:nvSpPr>
        <p:spPr>
          <a:xfrm>
            <a:off x="457200" y="4298074"/>
            <a:ext cx="8229600" cy="5232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/>
              <a:t>Thesis project - Erasmus+ internship at University of Modena &amp; Reggio Emilia (UNIMORE)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xmlns="" id="{FA2D55A2-1E3E-4B21-A3D0-3CADD102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067800" cy="666750"/>
          </a:xfrm>
        </p:spPr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Modeling mu</a:t>
            </a:r>
            <a:r>
              <a:rPr lang="el-GR" sz="2800" dirty="0"/>
              <a:t> - </a:t>
            </a:r>
            <a:r>
              <a:rPr lang="en-US" sz="2800" dirty="0"/>
              <a:t>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">
                <a:extLst>
                  <a:ext uri="{FF2B5EF4-FFF2-40B4-BE49-F238E27FC236}">
                    <a16:creationId xmlns:a16="http://schemas.microsoft.com/office/drawing/2014/main" xmlns="" id="{E2F9119C-CC34-4C6D-8B6E-EF24B4438B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666750"/>
                <a:ext cx="4572001" cy="444817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Each element is distributed in a corresponding array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14:m>
                  <m:oMath xmlns:m="http://schemas.openxmlformats.org/officeDocument/2006/math">
                    <m:r>
                      <a:rPr lang="el-GR" sz="15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l-GR" sz="1500" dirty="0">
                    <a:solidFill>
                      <a:prstClr val="white"/>
                    </a:solidFill>
                  </a:rPr>
                  <a:t> </a:t>
                </a:r>
                <a:r>
                  <a:rPr lang="en-US" sz="1500" dirty="0">
                    <a:solidFill>
                      <a:prstClr val="white"/>
                    </a:solidFill>
                  </a:rPr>
                  <a:t>arrays containing the </a:t>
                </a:r>
                <a:r>
                  <a:rPr lang="en-US" sz="1500" dirty="0" err="1">
                    <a:solidFill>
                      <a:prstClr val="white"/>
                    </a:solidFill>
                  </a:rPr>
                  <a:t>mu</a:t>
                </a:r>
                <a:r>
                  <a:rPr lang="en-US" sz="1200" dirty="0" err="1">
                    <a:solidFill>
                      <a:prstClr val="white"/>
                    </a:solidFill>
                  </a:rPr>
                  <a:t>s</a:t>
                </a:r>
                <a:r>
                  <a:rPr lang="en-US" sz="1500" dirty="0">
                    <a:solidFill>
                      <a:prstClr val="white"/>
                    </a:solidFill>
                  </a:rPr>
                  <a:t> of each GMM are created </a:t>
                </a:r>
                <a:r>
                  <a:rPr lang="el-GR" sz="1500" dirty="0">
                    <a:solidFill>
                      <a:prstClr val="white"/>
                    </a:solidFill>
                  </a:rPr>
                  <a:t>– </a:t>
                </a:r>
                <a:r>
                  <a:rPr lang="en-US" sz="1500" dirty="0">
                    <a:solidFill>
                      <a:prstClr val="white"/>
                    </a:solidFill>
                  </a:rPr>
                  <a:t>ascending order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A GMM </a:t>
                </a:r>
                <a:r>
                  <a:rPr lang="en-US" sz="1500" dirty="0" err="1">
                    <a:solidFill>
                      <a:prstClr val="white"/>
                    </a:solidFill>
                  </a:rPr>
                  <a:t>of</a:t>
                </a:r>
                <a:r>
                  <a:rPr lang="en-US" sz="1500" dirty="0">
                    <a:solidFill>
                      <a:prstClr val="whit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5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500" dirty="0">
                    <a:solidFill>
                      <a:prstClr val="white"/>
                    </a:solidFill>
                  </a:rPr>
                  <a:t> components is fitted in each array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Total: </a:t>
                </a:r>
                <a14:m>
                  <m:oMath xmlns:m="http://schemas.openxmlformats.org/officeDocument/2006/math">
                    <m:r>
                      <a:rPr lang="el-GR" sz="15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l-GR" sz="1500" dirty="0">
                    <a:solidFill>
                      <a:prstClr val="white"/>
                    </a:solidFill>
                  </a:rPr>
                  <a:t> </a:t>
                </a:r>
                <a:r>
                  <a:rPr lang="en-US" sz="1500" dirty="0">
                    <a:solidFill>
                      <a:prstClr val="white"/>
                    </a:solidFill>
                  </a:rPr>
                  <a:t>GMMs modeling the </a:t>
                </a:r>
                <a14:m>
                  <m:oMath xmlns:m="http://schemas.openxmlformats.org/officeDocument/2006/math">
                    <m:r>
                      <a:rPr lang="en-US" sz="15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5</m:t>
                    </m:r>
                  </m:oMath>
                </a14:m>
                <a:r>
                  <a:rPr lang="el-GR" sz="1500" dirty="0">
                    <a:solidFill>
                      <a:prstClr val="white"/>
                    </a:solidFill>
                  </a:rPr>
                  <a:t> </a:t>
                </a:r>
                <a:r>
                  <a:rPr lang="en-US" sz="1500" dirty="0" err="1">
                    <a:solidFill>
                      <a:prstClr val="white"/>
                    </a:solidFill>
                  </a:rPr>
                  <a:t>mu</a:t>
                </a:r>
                <a:r>
                  <a:rPr lang="en-US" sz="1200" dirty="0" err="1">
                    <a:solidFill>
                      <a:prstClr val="white"/>
                    </a:solidFill>
                  </a:rPr>
                  <a:t>s</a:t>
                </a:r>
                <a:r>
                  <a:rPr lang="en-US" sz="1200" dirty="0">
                    <a:solidFill>
                      <a:prstClr val="white"/>
                    </a:solidFill>
                  </a:rPr>
                  <a:t> </a:t>
                </a:r>
                <a:r>
                  <a:rPr lang="en-US" sz="1500" dirty="0">
                    <a:solidFill>
                      <a:prstClr val="white"/>
                    </a:solidFill>
                  </a:rPr>
                  <a:t>of </a:t>
                </a:r>
                <a:r>
                  <a:rPr lang="en-US" sz="1500" dirty="0" err="1">
                    <a:solidFill>
                      <a:prstClr val="white"/>
                    </a:solidFill>
                  </a:rPr>
                  <a:t>Dt</a:t>
                </a:r>
                <a:endParaRPr lang="en-US" sz="1500" dirty="0">
                  <a:solidFill>
                    <a:prstClr val="white"/>
                  </a:solidFill>
                </a:endParaRP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Hence, it is ensured that the low </a:t>
                </a:r>
                <a:r>
                  <a:rPr lang="en-US" sz="1500" dirty="0" err="1">
                    <a:solidFill>
                      <a:prstClr val="white"/>
                    </a:solidFill>
                  </a:rPr>
                  <a:t>mu</a:t>
                </a:r>
                <a:r>
                  <a:rPr lang="en-US" sz="1200" dirty="0" err="1">
                    <a:solidFill>
                      <a:prstClr val="white"/>
                    </a:solidFill>
                  </a:rPr>
                  <a:t>s</a:t>
                </a:r>
                <a:r>
                  <a:rPr lang="en-US" sz="1500" dirty="0">
                    <a:solidFill>
                      <a:prstClr val="white"/>
                    </a:solidFill>
                  </a:rPr>
                  <a:t>’</a:t>
                </a:r>
                <a:r>
                  <a:rPr lang="el-GR" sz="1500" dirty="0">
                    <a:solidFill>
                      <a:prstClr val="white"/>
                    </a:solidFill>
                  </a:rPr>
                  <a:t> </a:t>
                </a:r>
                <a:r>
                  <a:rPr lang="en-US" sz="1500" dirty="0" err="1">
                    <a:solidFill>
                      <a:prstClr val="white"/>
                    </a:solidFill>
                  </a:rPr>
                  <a:t>vaules</a:t>
                </a:r>
                <a:r>
                  <a:rPr lang="en-US" sz="1500" dirty="0">
                    <a:solidFill>
                      <a:prstClr val="white"/>
                    </a:solidFill>
                  </a:rPr>
                  <a:t> are not ignored during the modeling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Modeling angle in a similar logic – Use of</a:t>
                </a:r>
                <a:r>
                  <a:rPr lang="el-GR" sz="1500" dirty="0">
                    <a:solidFill>
                      <a:prstClr val="whit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sz="15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l-GR" sz="1500" dirty="0">
                    <a:solidFill>
                      <a:prstClr val="white"/>
                    </a:solidFill>
                  </a:rPr>
                  <a:t> </a:t>
                </a:r>
                <a:r>
                  <a:rPr lang="en-US" sz="1500" dirty="0">
                    <a:solidFill>
                      <a:prstClr val="white"/>
                    </a:solidFill>
                  </a:rPr>
                  <a:t>GMMs</a:t>
                </a:r>
              </a:p>
            </p:txBody>
          </p:sp>
        </mc:Choice>
        <mc:Fallback xmlns="">
          <p:sp>
            <p:nvSpPr>
              <p:cNvPr id="19" name="Content Placeholder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F9119C-CC34-4C6D-8B6E-EF24B4438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66750"/>
                <a:ext cx="4572001" cy="44481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xmlns="" id="{7FF2E9FD-4E38-4CB7-90B8-8CF974FB9A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214437"/>
            <a:ext cx="4515452" cy="3352800"/>
          </a:xfrm>
        </p:spPr>
      </p:pic>
    </p:spTree>
    <p:extLst>
      <p:ext uri="{BB962C8B-B14F-4D97-AF65-F5344CB8AC3E}">
        <p14:creationId xmlns:p14="http://schemas.microsoft.com/office/powerpoint/2010/main" val="278558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xmlns="" id="{FA2D55A2-1E3E-4B21-A3D0-3CADD102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19150"/>
          </a:xfrm>
        </p:spPr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Modeling mu</a:t>
            </a:r>
            <a:r>
              <a:rPr lang="el-GR" sz="2800" dirty="0"/>
              <a:t> - </a:t>
            </a:r>
            <a:r>
              <a:rPr lang="en-US" sz="2800" dirty="0"/>
              <a:t>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">
                <a:extLst>
                  <a:ext uri="{FF2B5EF4-FFF2-40B4-BE49-F238E27FC236}">
                    <a16:creationId xmlns:a16="http://schemas.microsoft.com/office/drawing/2014/main" xmlns="" id="{E2F9119C-CC34-4C6D-8B6E-EF24B4438B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819150"/>
                <a:ext cx="4572001" cy="429577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A common</a:t>
                </a:r>
                <a:r>
                  <a:rPr lang="el-GR" sz="1500" dirty="0">
                    <a:solidFill>
                      <a:prstClr val="whit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sz="15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215</m:t>
                    </m:r>
                  </m:oMath>
                </a14:m>
                <a:r>
                  <a:rPr lang="en-US" sz="1500" dirty="0">
                    <a:solidFill>
                      <a:prstClr val="white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a:rPr lang="el-GR" sz="15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1500" dirty="0">
                    <a:solidFill>
                      <a:prstClr val="white"/>
                    </a:solidFill>
                  </a:rPr>
                  <a:t> mu vector that includes each component’s mu values is created for each</a:t>
                </a:r>
                <a:r>
                  <a:rPr lang="el-GR" sz="1500" dirty="0">
                    <a:solidFill>
                      <a:prstClr val="white"/>
                    </a:solidFill>
                  </a:rPr>
                  <a:t> </a:t>
                </a:r>
                <a:r>
                  <a:rPr lang="en-US" sz="1500" dirty="0">
                    <a:solidFill>
                      <a:prstClr val="white"/>
                    </a:solidFill>
                  </a:rPr>
                  <a:t>GMM</a:t>
                </a:r>
                <a:r>
                  <a:rPr lang="el-GR" sz="1500" dirty="0">
                    <a:solidFill>
                      <a:prstClr val="white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500" b="0" i="0" smtClean="0">
                        <a:solidFill>
                          <a:prstClr val="white"/>
                        </a:solidFill>
                        <a:latin typeface="Cambria Math"/>
                      </a:rPr>
                      <m:t>Δ</m:t>
                    </m:r>
                    <m:r>
                      <m:rPr>
                        <m:sty m:val="p"/>
                      </m:rPr>
                      <a:rPr lang="en-US" sz="1500" b="0" i="0" smtClean="0">
                        <a:solidFill>
                          <a:prstClr val="white"/>
                        </a:solidFill>
                        <a:latin typeface="Cambria Math"/>
                      </a:rPr>
                      <m:t>t</m:t>
                    </m:r>
                  </m:oMath>
                </a14:m>
                <a:r>
                  <a:rPr lang="en-US" sz="1500" dirty="0">
                    <a:solidFill>
                      <a:prstClr val="white"/>
                    </a:solidFill>
                  </a:rPr>
                  <a:t> variable)</a:t>
                </a:r>
                <a:endParaRPr lang="el-GR" sz="1500" dirty="0">
                  <a:solidFill>
                    <a:prstClr val="white"/>
                  </a:solidFill>
                </a:endParaRP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Ascending sorting of rows is performed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sz="15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500" dirty="0">
                    <a:solidFill>
                      <a:srgbClr val="FF0000"/>
                    </a:solidFill>
                  </a:rPr>
                  <a:t> </a:t>
                </a:r>
                <a:r>
                  <a:rPr lang="en-US" sz="1500" dirty="0">
                    <a:solidFill>
                      <a:prstClr val="white"/>
                    </a:solidFill>
                  </a:rPr>
                  <a:t>component GMM is fitted in each row</a:t>
                </a:r>
              </a:p>
            </p:txBody>
          </p:sp>
        </mc:Choice>
        <mc:Fallback xmlns="">
          <p:sp>
            <p:nvSpPr>
              <p:cNvPr id="19" name="Content Placeholder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F9119C-CC34-4C6D-8B6E-EF24B4438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19150"/>
                <a:ext cx="4572001" cy="4295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xmlns="" id="{957F0C94-4E8D-47F3-9FC7-4A2C96AB85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1050" y="1276350"/>
            <a:ext cx="4533901" cy="32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0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xmlns="" id="{FA2D55A2-1E3E-4B21-A3D0-3CADD102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19150"/>
          </a:xfrm>
        </p:spPr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Modeling mu</a:t>
            </a:r>
            <a:r>
              <a:rPr lang="el-GR" sz="2800" dirty="0"/>
              <a:t> - </a:t>
            </a:r>
            <a:r>
              <a:rPr lang="en-US" sz="2800" dirty="0"/>
              <a:t>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7AD77D3-7089-416E-A3F2-A177A194ACD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1" r="8050" b="5445"/>
          <a:stretch/>
        </p:blipFill>
        <p:spPr bwMode="auto">
          <a:xfrm>
            <a:off x="1644650" y="1047750"/>
            <a:ext cx="5854700" cy="3886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3551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xmlns="" id="{FA2D55A2-1E3E-4B21-A3D0-3CADD102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750"/>
            <a:ext cx="4572000" cy="8636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sz="2800" dirty="0"/>
              <a:t>Modeling Mixing Probability</a:t>
            </a:r>
            <a:r>
              <a:rPr lang="el-GR" sz="2800" dirty="0"/>
              <a:t> - </a:t>
            </a:r>
            <a:r>
              <a:rPr lang="en-US" sz="2800" dirty="0"/>
              <a:t>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">
                <a:extLst>
                  <a:ext uri="{FF2B5EF4-FFF2-40B4-BE49-F238E27FC236}">
                    <a16:creationId xmlns:a16="http://schemas.microsoft.com/office/drawing/2014/main" xmlns="" id="{E2F9119C-CC34-4C6D-8B6E-EF24B4438B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895350"/>
                <a:ext cx="4572001" cy="421957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During the sorting stage of mu modeling</a:t>
                </a:r>
                <a:r>
                  <a:rPr lang="el-GR" sz="1500" dirty="0">
                    <a:solidFill>
                      <a:prstClr val="white"/>
                    </a:solidFill>
                  </a:rPr>
                  <a:t>,</a:t>
                </a:r>
                <a:r>
                  <a:rPr lang="en-US" sz="1500" dirty="0">
                    <a:solidFill>
                      <a:prstClr val="white"/>
                    </a:solidFill>
                  </a:rPr>
                  <a:t> the mixing probability values are shifted to correspond to the sorting’s modified indexes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Each element is allocated in an array in the same manner as </a:t>
                </a:r>
                <a:r>
                  <a:rPr lang="en-US" sz="1500" dirty="0" err="1">
                    <a:solidFill>
                      <a:prstClr val="white"/>
                    </a:solidFill>
                  </a:rPr>
                  <a:t>mu’s</a:t>
                </a:r>
                <a:r>
                  <a:rPr lang="en-US" sz="1500" dirty="0">
                    <a:solidFill>
                      <a:prstClr val="white"/>
                    </a:solidFill>
                  </a:rPr>
                  <a:t> modeling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A GMM of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rgbClr val="FF0000"/>
                        </a:solidFill>
                        <a:latin typeface="Cambria Math"/>
                      </a:rPr>
                      <m:t>3</m:t>
                    </m:r>
                  </m:oMath>
                </a14:m>
                <a:r>
                  <a:rPr lang="en-US" sz="1500" dirty="0">
                    <a:solidFill>
                      <a:srgbClr val="FF0000"/>
                    </a:solidFill>
                  </a:rPr>
                  <a:t> </a:t>
                </a:r>
                <a:r>
                  <a:rPr lang="en-US" sz="1500" dirty="0">
                    <a:solidFill>
                      <a:prstClr val="white"/>
                    </a:solidFill>
                  </a:rPr>
                  <a:t>components is fitted in each array – 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Total:</a:t>
                </a:r>
                <a14:m>
                  <m:oMath xmlns:m="http://schemas.openxmlformats.org/officeDocument/2006/math">
                    <m:r>
                      <a:rPr lang="en-US" sz="1500" b="0" i="0" dirty="0" smtClean="0">
                        <a:solidFill>
                          <a:prstClr val="white"/>
                        </a:solidFill>
                        <a:latin typeface="Cambria Math"/>
                      </a:rPr>
                      <m:t> </m:t>
                    </m:r>
                    <m:r>
                      <a:rPr lang="el-GR" sz="15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5 </m:t>
                    </m:r>
                  </m:oMath>
                </a14:m>
                <a:r>
                  <a:rPr lang="en-US" sz="1500" dirty="0">
                    <a:solidFill>
                      <a:prstClr val="white"/>
                    </a:solidFill>
                  </a:rPr>
                  <a:t>components modeling mixing probability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Hence, the correspondence with each component </a:t>
                </a:r>
                <a:r>
                  <a:rPr lang="en-US" sz="1500" dirty="0" err="1">
                    <a:solidFill>
                      <a:prstClr val="white"/>
                    </a:solidFill>
                  </a:rPr>
                  <a:t>mu</a:t>
                </a:r>
                <a:r>
                  <a:rPr lang="en-US" sz="1200" dirty="0" err="1">
                    <a:solidFill>
                      <a:prstClr val="white"/>
                    </a:solidFill>
                  </a:rPr>
                  <a:t>s</a:t>
                </a:r>
                <a:r>
                  <a:rPr lang="en-US" sz="1500" dirty="0">
                    <a:solidFill>
                      <a:prstClr val="white"/>
                    </a:solidFill>
                  </a:rPr>
                  <a:t> is ensured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Modeling angle in a similar logic – Use of</a:t>
                </a:r>
                <a:r>
                  <a:rPr lang="el-GR" sz="1500" dirty="0">
                    <a:solidFill>
                      <a:prstClr val="whit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sz="15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l-GR" sz="1500" dirty="0">
                    <a:solidFill>
                      <a:prstClr val="white"/>
                    </a:solidFill>
                  </a:rPr>
                  <a:t> </a:t>
                </a:r>
                <a:r>
                  <a:rPr lang="en-US" sz="1500" dirty="0">
                    <a:solidFill>
                      <a:prstClr val="white"/>
                    </a:solidFill>
                  </a:rPr>
                  <a:t>GMMs</a:t>
                </a:r>
              </a:p>
            </p:txBody>
          </p:sp>
        </mc:Choice>
        <mc:Fallback xmlns="">
          <p:sp>
            <p:nvSpPr>
              <p:cNvPr id="19" name="Content Placeholder 1">
                <a:extLst>
                  <a:ext uri="{FF2B5EF4-FFF2-40B4-BE49-F238E27FC236}">
                    <a16:creationId xmlns:a16="http://schemas.microsoft.com/office/drawing/2014/main" id="{E2F9119C-CC34-4C6D-8B6E-EF24B4438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95350"/>
                <a:ext cx="4572001" cy="4219575"/>
              </a:xfrm>
              <a:prstGeom prst="rect">
                <a:avLst/>
              </a:prstGeom>
              <a:blipFill>
                <a:blip r:embed="rId3"/>
                <a:stretch>
                  <a:fillRect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xmlns="" id="{8D958E60-C7D4-4B6F-931B-0DD5803CB4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1750"/>
            <a:ext cx="44958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xmlns="" id="{FA2D55A2-1E3E-4B21-A3D0-3CADD102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19150"/>
          </a:xfrm>
        </p:spPr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Modeling Mixing Probability</a:t>
            </a:r>
            <a:r>
              <a:rPr lang="el-GR" sz="2800" dirty="0"/>
              <a:t> – </a:t>
            </a:r>
            <a:r>
              <a:rPr lang="en-US" sz="2800" dirty="0"/>
              <a:t>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">
                <a:extLst>
                  <a:ext uri="{FF2B5EF4-FFF2-40B4-BE49-F238E27FC236}">
                    <a16:creationId xmlns:a16="http://schemas.microsoft.com/office/drawing/2014/main" xmlns="" id="{E2F9119C-CC34-4C6D-8B6E-EF24B4438B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819150"/>
                <a:ext cx="4572001" cy="429577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A common </a:t>
                </a:r>
                <a14:m>
                  <m:oMath xmlns:m="http://schemas.openxmlformats.org/officeDocument/2006/math">
                    <m:r>
                      <a:rPr lang="el-GR" sz="15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215</m:t>
                    </m:r>
                  </m:oMath>
                </a14:m>
                <a:r>
                  <a:rPr lang="en-US" sz="1500" dirty="0">
                    <a:solidFill>
                      <a:prstClr val="white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a:rPr lang="el-GR" sz="15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1500" dirty="0">
                    <a:solidFill>
                      <a:prstClr val="white"/>
                    </a:solidFill>
                  </a:rPr>
                  <a:t> weight vector containing mixing probabilities of each component for each GMM</a:t>
                </a:r>
                <a:r>
                  <a:rPr lang="el-GR" sz="1500" dirty="0">
                    <a:solidFill>
                      <a:prstClr val="white"/>
                    </a:solidFill>
                  </a:rPr>
                  <a:t> </a:t>
                </a:r>
                <a:r>
                  <a:rPr lang="en-US" sz="1500" dirty="0">
                    <a:solidFill>
                      <a:prstClr val="white"/>
                    </a:solidFill>
                  </a:rPr>
                  <a:t>is created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Index pairing based on </a:t>
                </a:r>
                <a:r>
                  <a:rPr lang="en-US" sz="1500" dirty="0" err="1">
                    <a:solidFill>
                      <a:prstClr val="white"/>
                    </a:solidFill>
                  </a:rPr>
                  <a:t>mu’s</a:t>
                </a:r>
                <a:r>
                  <a:rPr lang="en-US" sz="1500" dirty="0">
                    <a:solidFill>
                      <a:prstClr val="white"/>
                    </a:solidFill>
                  </a:rPr>
                  <a:t> sorting is performed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A GMM of </a:t>
                </a:r>
                <a14:m>
                  <m:oMath xmlns:m="http://schemas.openxmlformats.org/officeDocument/2006/math">
                    <m:r>
                      <a:rPr lang="en-US" sz="15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500" dirty="0">
                    <a:solidFill>
                      <a:prstClr val="white"/>
                    </a:solidFill>
                  </a:rPr>
                  <a:t> components is fitted in each row</a:t>
                </a:r>
              </a:p>
            </p:txBody>
          </p:sp>
        </mc:Choice>
        <mc:Fallback xmlns="">
          <p:sp>
            <p:nvSpPr>
              <p:cNvPr id="19" name="Content Placeholder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F9119C-CC34-4C6D-8B6E-EF24B4438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19150"/>
                <a:ext cx="4572001" cy="4295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xmlns="" id="{A1AC0554-6390-4495-85F2-B607016E15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451" y="1328737"/>
            <a:ext cx="446439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8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xmlns="" id="{FA2D55A2-1E3E-4B21-A3D0-3CADD102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19150"/>
          </a:xfrm>
        </p:spPr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Modeling Mixing Probability</a:t>
            </a:r>
            <a:r>
              <a:rPr lang="el-GR" sz="2800" dirty="0"/>
              <a:t> – </a:t>
            </a:r>
            <a:r>
              <a:rPr lang="en-US" sz="2800" dirty="0"/>
              <a:t>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198515-84FC-420F-A37B-A7A28310F81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0" r="7993" b="6423"/>
          <a:stretch/>
        </p:blipFill>
        <p:spPr bwMode="auto">
          <a:xfrm>
            <a:off x="1975048" y="971550"/>
            <a:ext cx="5193904" cy="4064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6974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xmlns="" id="{FA2D55A2-1E3E-4B21-A3D0-3CADD102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750"/>
            <a:ext cx="4572000" cy="8636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sz="2800" dirty="0"/>
              <a:t>Modeling Sigma</a:t>
            </a:r>
            <a:r>
              <a:rPr lang="el-GR" sz="2800" dirty="0"/>
              <a:t> - </a:t>
            </a:r>
            <a:r>
              <a:rPr lang="en-US" sz="2800" dirty="0"/>
              <a:t>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">
                <a:extLst>
                  <a:ext uri="{FF2B5EF4-FFF2-40B4-BE49-F238E27FC236}">
                    <a16:creationId xmlns:a16="http://schemas.microsoft.com/office/drawing/2014/main" xmlns="" id="{E2F9119C-CC34-4C6D-8B6E-EF24B4438B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895350"/>
                <a:ext cx="4343400" cy="421957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Symmetric </a:t>
                </a:r>
                <a14:m>
                  <m:oMath xmlns:m="http://schemas.openxmlformats.org/officeDocument/2006/math">
                    <m:r>
                      <a:rPr lang="el-GR" sz="1500" i="1" dirty="0" smtClean="0">
                        <a:solidFill>
                          <a:prstClr val="white"/>
                        </a:solidFill>
                        <a:latin typeface="Cambria Math"/>
                      </a:rPr>
                      <m:t>3</m:t>
                    </m:r>
                  </m:oMath>
                </a14:m>
                <a:r>
                  <a:rPr lang="en-US" sz="1500" dirty="0">
                    <a:solidFill>
                      <a:prstClr val="white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a:rPr lang="en-US" sz="1500" i="1" dirty="0" smtClean="0">
                        <a:solidFill>
                          <a:prstClr val="white"/>
                        </a:solidFill>
                        <a:latin typeface="Cambria Math"/>
                      </a:rPr>
                      <m:t>3</m:t>
                    </m:r>
                  </m:oMath>
                </a14:m>
                <a:r>
                  <a:rPr lang="en-US" sz="1500" dirty="0">
                    <a:solidFill>
                      <a:prstClr val="white"/>
                    </a:solidFill>
                  </a:rPr>
                  <a:t> matrix </a:t>
                </a:r>
                <a:r>
                  <a:rPr lang="el-GR" sz="1500" dirty="0">
                    <a:solidFill>
                      <a:prstClr val="white"/>
                    </a:solidFill>
                  </a:rPr>
                  <a:t>– 6 </a:t>
                </a:r>
                <a:r>
                  <a:rPr lang="en-US" sz="1500" dirty="0">
                    <a:solidFill>
                      <a:prstClr val="white"/>
                    </a:solidFill>
                  </a:rPr>
                  <a:t>critical values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Each variance/covariance value is matched to an array</a:t>
                </a:r>
                <a:endParaRPr lang="el-GR" sz="1500" dirty="0">
                  <a:solidFill>
                    <a:prstClr val="white"/>
                  </a:solidFill>
                </a:endParaRP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A GMM of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rgbClr val="FF0000"/>
                        </a:solidFill>
                        <a:latin typeface="Cambria Math"/>
                      </a:rPr>
                      <m:t>4</m:t>
                    </m:r>
                  </m:oMath>
                </a14:m>
                <a:r>
                  <a:rPr lang="en-US" sz="1500" dirty="0">
                    <a:solidFill>
                      <a:srgbClr val="FF0000"/>
                    </a:solidFill>
                  </a:rPr>
                  <a:t> </a:t>
                </a:r>
                <a:r>
                  <a:rPr lang="en-US" sz="1500" dirty="0">
                    <a:solidFill>
                      <a:prstClr val="white"/>
                    </a:solidFill>
                  </a:rPr>
                  <a:t>components is fitted in each array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Total: </a:t>
                </a:r>
                <a:r>
                  <a:rPr lang="el-GR" sz="1500" dirty="0">
                    <a:solidFill>
                      <a:prstClr val="white"/>
                    </a:solidFill>
                  </a:rPr>
                  <a:t>6 </a:t>
                </a:r>
                <a:r>
                  <a:rPr lang="en-US" sz="1500" dirty="0">
                    <a:solidFill>
                      <a:prstClr val="white"/>
                    </a:solidFill>
                  </a:rPr>
                  <a:t>GMMs modeling Sigma</a:t>
                </a:r>
                <a:endParaRPr lang="el-GR" sz="1500" dirty="0">
                  <a:solidFill>
                    <a:prstClr val="white"/>
                  </a:solidFill>
                </a:endParaRP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Angle: </a:t>
                </a:r>
                <a14:m>
                  <m:oMath xmlns:m="http://schemas.openxmlformats.org/officeDocument/2006/math">
                    <m:r>
                      <a:rPr lang="en-US" sz="15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500" dirty="0">
                    <a:solidFill>
                      <a:prstClr val="white"/>
                    </a:solidFill>
                  </a:rPr>
                  <a:t> GMM in variance values is fitted</a:t>
                </a:r>
              </a:p>
            </p:txBody>
          </p:sp>
        </mc:Choice>
        <mc:Fallback xmlns="">
          <p:sp>
            <p:nvSpPr>
              <p:cNvPr id="19" name="Content Placeholder 1">
                <a:extLst>
                  <a:ext uri="{FF2B5EF4-FFF2-40B4-BE49-F238E27FC236}">
                    <a16:creationId xmlns:a16="http://schemas.microsoft.com/office/drawing/2014/main" id="{E2F9119C-CC34-4C6D-8B6E-EF24B4438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95350"/>
                <a:ext cx="4343400" cy="42195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8232B140-FC9B-4B72-A0BB-75623AE8DB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5875"/>
            <a:ext cx="4724400" cy="511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4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xmlns="" id="{FA2D55A2-1E3E-4B21-A3D0-3CADD102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1750"/>
            <a:ext cx="9062753" cy="863600"/>
          </a:xfrm>
        </p:spPr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Modeling Sigma</a:t>
            </a:r>
            <a:r>
              <a:rPr lang="el-GR" sz="2800" dirty="0"/>
              <a:t> – </a:t>
            </a:r>
            <a:r>
              <a:rPr lang="en-US" sz="2800" dirty="0"/>
              <a:t>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">
                <a:extLst>
                  <a:ext uri="{FF2B5EF4-FFF2-40B4-BE49-F238E27FC236}">
                    <a16:creationId xmlns:a16="http://schemas.microsoft.com/office/drawing/2014/main" xmlns="" id="{E2F9119C-CC34-4C6D-8B6E-EF24B4438B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895350"/>
                <a:ext cx="4732898" cy="421957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A common </a:t>
                </a:r>
                <a14:m>
                  <m:oMath xmlns:m="http://schemas.openxmlformats.org/officeDocument/2006/math">
                    <m:r>
                      <a:rPr lang="el-GR" sz="15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215</m:t>
                    </m:r>
                  </m:oMath>
                </a14:m>
                <a:r>
                  <a:rPr lang="en-US" sz="1500" dirty="0">
                    <a:solidFill>
                      <a:prstClr val="white"/>
                    </a:solidFill>
                  </a:rPr>
                  <a:t>x6</a:t>
                </a:r>
                <a:r>
                  <a:rPr lang="el-GR" sz="1500" dirty="0">
                    <a:solidFill>
                      <a:prstClr val="white"/>
                    </a:solidFill>
                  </a:rPr>
                  <a:t> </a:t>
                </a:r>
                <a:r>
                  <a:rPr lang="en-US" sz="1500" dirty="0">
                    <a:solidFill>
                      <a:prstClr val="white"/>
                    </a:solidFill>
                  </a:rPr>
                  <a:t>Sigma vector containing the variable variance/covariance values is created for each GMM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A GMM of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solidFill>
                          <a:srgbClr val="FF0000"/>
                        </a:solidFill>
                        <a:latin typeface="Cambria Math"/>
                      </a:rPr>
                      <m:t>4</m:t>
                    </m:r>
                  </m:oMath>
                </a14:m>
                <a:r>
                  <a:rPr lang="en-US" sz="1500" dirty="0">
                    <a:solidFill>
                      <a:srgbClr val="FF0000"/>
                    </a:solidFill>
                  </a:rPr>
                  <a:t> </a:t>
                </a:r>
                <a:r>
                  <a:rPr lang="en-US" sz="1500" dirty="0">
                    <a:solidFill>
                      <a:prstClr val="white"/>
                    </a:solidFill>
                  </a:rPr>
                  <a:t>components is fitted in each row</a:t>
                </a:r>
              </a:p>
            </p:txBody>
          </p:sp>
        </mc:Choice>
        <mc:Fallback xmlns="">
          <p:sp>
            <p:nvSpPr>
              <p:cNvPr id="19" name="Content Placeholder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F9119C-CC34-4C6D-8B6E-EF24B4438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95350"/>
                <a:ext cx="4732898" cy="42195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3F42B90-618D-4CA7-9FAD-BEDE39C331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553" y="1175458"/>
            <a:ext cx="4267200" cy="365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8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xmlns="" id="{FA2D55A2-1E3E-4B21-A3D0-3CADD102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19150"/>
          </a:xfrm>
        </p:spPr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Modeling Sigma</a:t>
            </a:r>
            <a:r>
              <a:rPr lang="el-GR" sz="2800" dirty="0"/>
              <a:t>- </a:t>
            </a:r>
            <a:r>
              <a:rPr lang="en-US" sz="2800" dirty="0"/>
              <a:t>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62D995C-24A1-4942-A2A4-7BF022A1696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9" r="8209" b="5874"/>
          <a:stretch/>
        </p:blipFill>
        <p:spPr bwMode="auto">
          <a:xfrm>
            <a:off x="1828800" y="971550"/>
            <a:ext cx="5486400" cy="4038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9789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xmlns="" id="{FA2D55A2-1E3E-4B21-A3D0-3CADD102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7851"/>
            <a:ext cx="3657600" cy="52387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sz="2400" dirty="0"/>
              <a:t>Modeling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D5B8735-57E9-4F00-A23B-EA2C299A3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399" y="46901"/>
            <a:ext cx="5110163" cy="5049697"/>
          </a:xfrm>
          <a:prstGeom prst="rect">
            <a:avLst/>
          </a:prstGeom>
        </p:spPr>
      </p:pic>
      <p:sp>
        <p:nvSpPr>
          <p:cNvPr id="9" name="Title 12">
            <a:extLst>
              <a:ext uri="{FF2B5EF4-FFF2-40B4-BE49-F238E27FC236}">
                <a16:creationId xmlns:a16="http://schemas.microsoft.com/office/drawing/2014/main" xmlns="" id="{F7C2B2DB-8EB6-424F-833D-5D84BCB6EC50}"/>
              </a:ext>
            </a:extLst>
          </p:cNvPr>
          <p:cNvSpPr txBox="1">
            <a:spLocks/>
          </p:cNvSpPr>
          <p:nvPr/>
        </p:nvSpPr>
        <p:spPr>
          <a:xfrm>
            <a:off x="152400" y="754953"/>
            <a:ext cx="3657600" cy="39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Variable Extraction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10538AFF-2103-4829-A916-195D6B53B8FB}"/>
              </a:ext>
            </a:extLst>
          </p:cNvPr>
          <p:cNvSpPr txBox="1">
            <a:spLocks/>
          </p:cNvSpPr>
          <p:nvPr/>
        </p:nvSpPr>
        <p:spPr>
          <a:xfrm>
            <a:off x="71437" y="1997094"/>
            <a:ext cx="3657600" cy="39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Variable Modeling</a:t>
            </a:r>
          </a:p>
        </p:txBody>
      </p:sp>
      <p:sp>
        <p:nvSpPr>
          <p:cNvPr id="15" name="Title 12">
            <a:extLst>
              <a:ext uri="{FF2B5EF4-FFF2-40B4-BE49-F238E27FC236}">
                <a16:creationId xmlns:a16="http://schemas.microsoft.com/office/drawing/2014/main" xmlns="" id="{01DE3881-399F-4FB4-8B2D-630894C4866A}"/>
              </a:ext>
            </a:extLst>
          </p:cNvPr>
          <p:cNvSpPr txBox="1">
            <a:spLocks/>
          </p:cNvSpPr>
          <p:nvPr/>
        </p:nvSpPr>
        <p:spPr>
          <a:xfrm>
            <a:off x="57150" y="3756022"/>
            <a:ext cx="3657600" cy="3905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dirty="0"/>
              <a:t>Parameter Modeling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xmlns="" id="{B2F49C41-7B9E-4017-A37A-C77C98B24779}"/>
              </a:ext>
            </a:extLst>
          </p:cNvPr>
          <p:cNvSpPr/>
          <p:nvPr/>
        </p:nvSpPr>
        <p:spPr>
          <a:xfrm>
            <a:off x="3584575" y="2876558"/>
            <a:ext cx="327025" cy="21494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xmlns="" id="{39BB4E32-7F85-4198-9766-21D54CC9C364}"/>
              </a:ext>
            </a:extLst>
          </p:cNvPr>
          <p:cNvSpPr/>
          <p:nvPr/>
        </p:nvSpPr>
        <p:spPr>
          <a:xfrm>
            <a:off x="3702050" y="1892330"/>
            <a:ext cx="215900" cy="5810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xmlns="" id="{DDEAFF63-E293-4CBA-A3EE-CC506AD8B7E6}"/>
              </a:ext>
            </a:extLst>
          </p:cNvPr>
          <p:cNvSpPr/>
          <p:nvPr/>
        </p:nvSpPr>
        <p:spPr>
          <a:xfrm>
            <a:off x="3695700" y="569215"/>
            <a:ext cx="215900" cy="762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68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95350"/>
          </a:xfrm>
        </p:spPr>
        <p:txBody>
          <a:bodyPr rtlCol="0" anchor="ctr"/>
          <a:lstStyle/>
          <a:p>
            <a:pPr algn="ctr" rtl="0"/>
            <a:r>
              <a:rPr lang="en-US" sz="2800" dirty="0"/>
              <a:t>Goals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6700" y="1276350"/>
            <a:ext cx="8610600" cy="320040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Calibration of the database that</a:t>
            </a:r>
            <a:r>
              <a:rPr lang="el-GR" sz="1800" dirty="0"/>
              <a:t> </a:t>
            </a:r>
            <a:r>
              <a:rPr lang="en-US" sz="1800" dirty="0"/>
              <a:t>consists of valid measurements for </a:t>
            </a:r>
            <a:r>
              <a:rPr lang="en-US" sz="1800" b="1" dirty="0"/>
              <a:t>215 pedestrians</a:t>
            </a:r>
          </a:p>
          <a:p>
            <a:r>
              <a:rPr lang="en-US" sz="1800" dirty="0"/>
              <a:t>Extraction of the appropriate variables describing the human gait</a:t>
            </a:r>
            <a:endParaRPr lang="el-GR" sz="1800" dirty="0"/>
          </a:p>
          <a:p>
            <a:r>
              <a:rPr lang="en-US" sz="1800" dirty="0"/>
              <a:t>Statistical modeling of variables taking all database samples into consideration</a:t>
            </a:r>
            <a:endParaRPr lang="el-GR" sz="1800" dirty="0"/>
          </a:p>
          <a:p>
            <a:r>
              <a:rPr lang="en-US" sz="1800" dirty="0"/>
              <a:t>Extraction of statistical model  of parameters</a:t>
            </a:r>
          </a:p>
          <a:p>
            <a:r>
              <a:rPr lang="en-US" sz="1800" dirty="0"/>
              <a:t>Development of a gait simulator based on the statistical model – Extraction of variables for a</a:t>
            </a:r>
            <a:r>
              <a:rPr lang="el-GR" sz="1800" dirty="0"/>
              <a:t> </a:t>
            </a:r>
            <a:r>
              <a:rPr lang="en-US" sz="1800" dirty="0"/>
              <a:t>defined number of steps</a:t>
            </a:r>
            <a:endParaRPr lang="el-GR" sz="1800" dirty="0"/>
          </a:p>
        </p:txBody>
      </p:sp>
    </p:spTree>
    <p:extLst>
      <p:ext uri="{BB962C8B-B14F-4D97-AF65-F5344CB8AC3E}">
        <p14:creationId xmlns:p14="http://schemas.microsoft.com/office/powerpoint/2010/main" val="416914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9208" y="819149"/>
                <a:ext cx="8965583" cy="4267201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600" dirty="0"/>
                  <a:t>Extraction of the</a:t>
                </a:r>
                <a:r>
                  <a:rPr lang="el-GR" sz="1600" dirty="0"/>
                  <a:t> </a:t>
                </a:r>
                <a14:m>
                  <m:oMath xmlns:m="http://schemas.openxmlformats.org/officeDocument/2006/math">
                    <m:r>
                      <a:rPr lang="el-GR" sz="1600" b="1" i="1" dirty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l-GR" sz="16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/>
                  <a:t>variables</a:t>
                </a:r>
                <a:r>
                  <a:rPr lang="el-GR" sz="1600" b="1" dirty="0"/>
                  <a:t> </a:t>
                </a:r>
                <a:r>
                  <a:rPr lang="en-US" sz="1600" dirty="0"/>
                  <a:t>describing a gait of</a:t>
                </a:r>
                <a:r>
                  <a:rPr lang="el-GR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600" dirty="0"/>
                  <a:t> steps based pm the statistical model</a:t>
                </a:r>
              </a:p>
              <a:p>
                <a:r>
                  <a:rPr lang="en-US" sz="1600" dirty="0"/>
                  <a:t>A </a:t>
                </a:r>
                <a:r>
                  <a:rPr lang="en-US" sz="1600" b="1" dirty="0"/>
                  <a:t>reversed procedure</a:t>
                </a:r>
                <a:r>
                  <a:rPr lang="en-US" sz="1600" dirty="0"/>
                  <a:t> is followed</a:t>
                </a:r>
                <a:endParaRPr lang="el-GR" sz="1600" dirty="0"/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/>
                  <a:t>The </a:t>
                </a:r>
                <a14:m>
                  <m:oMath xmlns:m="http://schemas.openxmlformats.org/officeDocument/2006/math">
                    <m:r>
                      <a:rPr lang="el-GR" sz="140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l-GR" sz="1400" dirty="0"/>
                  <a:t> </a:t>
                </a:r>
                <a:r>
                  <a:rPr lang="en-US" sz="1400" dirty="0"/>
                  <a:t>parameters</a:t>
                </a:r>
                <a:r>
                  <a:rPr lang="el-GR" sz="1400" dirty="0"/>
                  <a:t> (</a:t>
                </a:r>
                <a:r>
                  <a:rPr lang="en-US" sz="1400" dirty="0"/>
                  <a:t>mu, mixing probabilities and</a:t>
                </a:r>
                <a:r>
                  <a:rPr lang="el-GR" sz="1400" dirty="0"/>
                  <a:t> </a:t>
                </a:r>
                <a:r>
                  <a:rPr lang="en-US" sz="1400" dirty="0"/>
                  <a:t>Sigma)</a:t>
                </a:r>
                <a:r>
                  <a:rPr lang="el-GR" sz="1400" dirty="0"/>
                  <a:t> </a:t>
                </a:r>
                <a:r>
                  <a:rPr lang="en-US" sz="1400" dirty="0"/>
                  <a:t>are generated </a:t>
                </a:r>
                <a:r>
                  <a:rPr lang="en-US" sz="1400" b="1" dirty="0"/>
                  <a:t>randomly</a:t>
                </a:r>
                <a:r>
                  <a:rPr lang="en-US" sz="1400" dirty="0"/>
                  <a:t> using the GMMs describing them</a:t>
                </a:r>
                <a:endParaRPr lang="el-GR" sz="1400" dirty="0"/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/>
                  <a:t>A GMM is fitted using the</a:t>
                </a:r>
                <a:r>
                  <a:rPr lang="el-GR" sz="1400" dirty="0"/>
                  <a:t> </a:t>
                </a:r>
                <a14:m>
                  <m:oMath xmlns:m="http://schemas.openxmlformats.org/officeDocument/2006/math">
                    <m:r>
                      <a:rPr lang="el-GR" sz="140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l-GR" sz="1400" dirty="0"/>
                  <a:t> </a:t>
                </a:r>
                <a:r>
                  <a:rPr lang="en-US" sz="1400" dirty="0"/>
                  <a:t>generated parameters</a:t>
                </a:r>
                <a:r>
                  <a:rPr lang="el-GR" sz="1400" dirty="0"/>
                  <a:t>. </a:t>
                </a:r>
                <a:r>
                  <a:rPr lang="en-US" sz="1400" dirty="0"/>
                  <a:t>This GMM constitutes the </a:t>
                </a:r>
                <a:r>
                  <a:rPr lang="en-US" sz="1400" b="1" dirty="0"/>
                  <a:t>distribution that describes the human walk</a:t>
                </a:r>
                <a:endParaRPr lang="el-GR" sz="1400" b="1" dirty="0"/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/>
                  <a:t>n sets</a:t>
                </a:r>
                <a:r>
                  <a:rPr lang="el-GR" sz="1400" dirty="0"/>
                  <a:t> </a:t>
                </a:r>
                <a:r>
                  <a:rPr lang="en-US" sz="1400" dirty="0"/>
                  <a:t>of</a:t>
                </a:r>
                <a:r>
                  <a:rPr lang="el-GR" sz="1400" dirty="0"/>
                  <a:t> </a:t>
                </a:r>
                <a14:m>
                  <m:oMath xmlns:m="http://schemas.openxmlformats.org/officeDocument/2006/math">
                    <m:r>
                      <a:rPr lang="el-GR" sz="14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l-GR" sz="1400" b="1" dirty="0"/>
                  <a:t> </a:t>
                </a:r>
                <a:r>
                  <a:rPr lang="en-US" sz="1400" b="1" dirty="0"/>
                  <a:t>variables</a:t>
                </a:r>
                <a:r>
                  <a:rPr lang="el-GR" sz="1400" dirty="0"/>
                  <a:t>(</a:t>
                </a:r>
                <a:r>
                  <a:rPr lang="en-US" sz="1400" dirty="0"/>
                  <a:t>Dt, </a:t>
                </a:r>
                <a:r>
                  <a:rPr lang="en-US" sz="1400" dirty="0" err="1"/>
                  <a:t>meanF</a:t>
                </a:r>
                <a:r>
                  <a:rPr lang="en-US" sz="1400" dirty="0"/>
                  <a:t> and</a:t>
                </a:r>
                <a:r>
                  <a:rPr lang="el-GR" sz="1400" dirty="0"/>
                  <a:t> </a:t>
                </a:r>
                <a:r>
                  <a:rPr lang="en-US" sz="1400" dirty="0"/>
                  <a:t>length) are generated using  this GMM</a:t>
                </a:r>
                <a:endParaRPr lang="el-GR" sz="1400" dirty="0"/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/>
                  <a:t>The same procedure</a:t>
                </a:r>
                <a:r>
                  <a:rPr lang="el-GR" sz="1400" dirty="0"/>
                  <a:t> (</a:t>
                </a:r>
                <a:r>
                  <a:rPr lang="en-US" sz="1400" dirty="0"/>
                  <a:t>fitting of one more GMM) is performed in order to extract the </a:t>
                </a:r>
                <a:r>
                  <a:rPr lang="en-US" sz="1400" b="1" dirty="0"/>
                  <a:t>step angle </a:t>
                </a:r>
                <a:r>
                  <a:rPr lang="en-US" sz="1400" dirty="0"/>
                  <a:t>using the corresponding GMMs describing these parameters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9208" y="819149"/>
                <a:ext cx="8965583" cy="4267201"/>
              </a:xfrm>
              <a:blipFill>
                <a:blip r:embed="rId3"/>
                <a:stretch>
                  <a:fillRect l="-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2">
            <a:extLst>
              <a:ext uri="{FF2B5EF4-FFF2-40B4-BE49-F238E27FC236}">
                <a16:creationId xmlns:a16="http://schemas.microsoft.com/office/drawing/2014/main" xmlns="" id="{FA2D55A2-1E3E-4B21-A3D0-3CADD102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95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sz="2800" dirty="0"/>
              <a:t>Developing a Simulator</a:t>
            </a:r>
          </a:p>
        </p:txBody>
      </p:sp>
    </p:spTree>
    <p:extLst>
      <p:ext uri="{BB962C8B-B14F-4D97-AF65-F5344CB8AC3E}">
        <p14:creationId xmlns:p14="http://schemas.microsoft.com/office/powerpoint/2010/main" val="307942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9208" y="819149"/>
                <a:ext cx="5473391" cy="4092575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600" dirty="0"/>
                  <a:t>Extraction of the </a:t>
                </a:r>
                <a:r>
                  <a:rPr lang="en-US" sz="1600" b="1" dirty="0"/>
                  <a:t>mean table</a:t>
                </a:r>
                <a:r>
                  <a:rPr lang="el-GR" sz="1600" b="1" dirty="0"/>
                  <a:t> (</a:t>
                </a:r>
                <a:r>
                  <a:rPr lang="en-US" sz="1600" b="1" dirty="0"/>
                  <a:t>mu)</a:t>
                </a:r>
                <a:endParaRPr lang="el-GR" sz="1600" b="1" dirty="0"/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400" b="0" i="0" dirty="0" smtClean="0"/>
                      <m:t>F</m:t>
                    </m:r>
                    <m:r>
                      <m:rPr>
                        <m:nor/>
                      </m:rPr>
                      <a:rPr lang="en-US" sz="1400" dirty="0"/>
                      <m:t>or</m:t>
                    </m:r>
                    <m:r>
                      <m:rPr>
                        <m:nor/>
                      </m:rPr>
                      <a:rPr lang="en-US" sz="1400" dirty="0"/>
                      <m:t> </m:t>
                    </m:r>
                    <m:r>
                      <m:rPr>
                        <m:nor/>
                      </m:rPr>
                      <a:rPr lang="en-US" sz="1400" dirty="0"/>
                      <m:t>each</m:t>
                    </m:r>
                    <m:r>
                      <m:rPr>
                        <m:nor/>
                      </m:rPr>
                      <a:rPr lang="en-US" sz="1400" dirty="0"/>
                      <m:t> </m:t>
                    </m:r>
                    <m:r>
                      <m:rPr>
                        <m:nor/>
                      </m:rPr>
                      <a:rPr lang="en-US" sz="1400" dirty="0"/>
                      <m:t>of</m:t>
                    </m:r>
                    <m:r>
                      <m:rPr>
                        <m:nor/>
                      </m:rPr>
                      <a:rPr lang="en-US" sz="1400" dirty="0"/>
                      <m:t> </m:t>
                    </m:r>
                    <m:r>
                      <m:rPr>
                        <m:nor/>
                      </m:rPr>
                      <a:rPr lang="en-US" sz="1400" dirty="0"/>
                      <m:t>the</m:t>
                    </m:r>
                    <m:r>
                      <m:rPr>
                        <m:nor/>
                      </m:rPr>
                      <a:rPr lang="en-US" sz="1400" dirty="0"/>
                      <m:t> 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US" sz="1400" dirty="0"/>
                      <m:t> </m:t>
                    </m:r>
                    <m:r>
                      <m:rPr>
                        <m:nor/>
                      </m:rPr>
                      <a:rPr lang="en-US" sz="1400" dirty="0"/>
                      <m:t>variables</m:t>
                    </m:r>
                    <m:r>
                      <m:rPr>
                        <m:nor/>
                      </m:rPr>
                      <a:rPr lang="en-US" sz="1400" b="0" i="0" dirty="0" smtClean="0"/>
                      <m:t>, </m:t>
                    </m:r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400" b="1" dirty="0"/>
                  <a:t> random values </a:t>
                </a:r>
                <a:r>
                  <a:rPr lang="en-US" sz="1400" dirty="0"/>
                  <a:t>are generated using the </a:t>
                </a:r>
                <a14:m>
                  <m:oMath xmlns:m="http://schemas.openxmlformats.org/officeDocument/2006/math">
                    <m:r>
                      <a:rPr lang="el-GR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l-GR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/>
                  <a:t>GMMs</a:t>
                </a:r>
                <a:endParaRPr lang="el-GR" sz="1400" dirty="0"/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/>
                  <a:t>The</a:t>
                </a:r>
                <a:r>
                  <a:rPr lang="el-GR" sz="1400" dirty="0"/>
                  <a:t> </a:t>
                </a:r>
                <a14:m>
                  <m:oMath xmlns:m="http://schemas.openxmlformats.org/officeDocument/2006/math">
                    <m:r>
                      <a:rPr lang="el-GR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l-GR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/>
                  <a:t>generated values</a:t>
                </a:r>
                <a:r>
                  <a:rPr lang="el-GR" sz="1400" dirty="0"/>
                  <a:t> </a:t>
                </a:r>
                <a:r>
                  <a:rPr lang="en-US" sz="1400" dirty="0"/>
                  <a:t>constitute the </a:t>
                </a:r>
                <a:r>
                  <a:rPr lang="en-US" sz="1400" b="1" dirty="0"/>
                  <a:t>mu </a:t>
                </a:r>
                <a:r>
                  <a:rPr lang="en-US" sz="1400" dirty="0"/>
                  <a:t>parameter of the GMM describing the </a:t>
                </a:r>
                <a14:m>
                  <m:oMath xmlns:m="http://schemas.openxmlformats.org/officeDocument/2006/math">
                    <m:r>
                      <a:rPr lang="el-GR" sz="1400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l-GR" sz="1400" b="1" dirty="0"/>
                  <a:t> </a:t>
                </a:r>
                <a:r>
                  <a:rPr lang="en-US" sz="1400" b="1" dirty="0"/>
                  <a:t>variables</a:t>
                </a:r>
                <a:endParaRPr lang="el-GR" sz="1400" b="1" dirty="0"/>
              </a:p>
              <a:p>
                <a:r>
                  <a:rPr lang="en-US" sz="1600" dirty="0"/>
                  <a:t>Extraction of</a:t>
                </a:r>
                <a:r>
                  <a:rPr lang="el-GR" sz="1600" dirty="0"/>
                  <a:t> </a:t>
                </a:r>
                <a:r>
                  <a:rPr lang="en-US" sz="1600" b="1" dirty="0"/>
                  <a:t>mixing probability – component proportion</a:t>
                </a:r>
                <a:r>
                  <a:rPr lang="el-GR" sz="1600" b="1" dirty="0"/>
                  <a:t> </a:t>
                </a:r>
                <a:r>
                  <a:rPr lang="en-US" sz="1600" dirty="0"/>
                  <a:t>array:</a:t>
                </a:r>
                <a:endParaRPr lang="el-GR" sz="1600" dirty="0"/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14:m>
                  <m:oMath xmlns:m="http://schemas.openxmlformats.org/officeDocument/2006/math">
                    <m:r>
                      <a:rPr lang="el-GR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l-GR" sz="1400" b="1" dirty="0"/>
                  <a:t> </a:t>
                </a:r>
                <a:r>
                  <a:rPr lang="en-US" sz="1400" b="1" dirty="0"/>
                  <a:t>random values </a:t>
                </a:r>
                <a:r>
                  <a:rPr lang="en-US" sz="1400" dirty="0"/>
                  <a:t>are generated using the </a:t>
                </a:r>
                <a14:m>
                  <m:oMath xmlns:m="http://schemas.openxmlformats.org/officeDocument/2006/math">
                    <m:r>
                      <a:rPr lang="el-GR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l-GR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/>
                  <a:t>GMMs</a:t>
                </a:r>
                <a:endParaRPr lang="el-GR" sz="1400" b="1" dirty="0"/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/>
                  <a:t>These generated values</a:t>
                </a:r>
                <a:r>
                  <a:rPr lang="el-GR" sz="1400" dirty="0"/>
                  <a:t> </a:t>
                </a:r>
                <a:r>
                  <a:rPr lang="en-US" sz="1400" dirty="0"/>
                  <a:t>constitute the </a:t>
                </a:r>
                <a:r>
                  <a:rPr lang="en-US" sz="1400" b="1" dirty="0"/>
                  <a:t>mixing probability</a:t>
                </a:r>
                <a:r>
                  <a:rPr lang="en-US" sz="1400" dirty="0"/>
                  <a:t> parameter of the GMM describing the </a:t>
                </a:r>
                <a14:m>
                  <m:oMath xmlns:m="http://schemas.openxmlformats.org/officeDocument/2006/math">
                    <m:r>
                      <a:rPr lang="el-GR" sz="1400" b="1" i="1" dirty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l-GR" sz="1400" b="1" dirty="0"/>
                  <a:t> </a:t>
                </a:r>
                <a:r>
                  <a:rPr lang="en-US" sz="1400" b="1" dirty="0"/>
                  <a:t>variables</a:t>
                </a:r>
                <a:endParaRPr lang="el-GR" sz="1400" b="1" dirty="0"/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/>
                  <a:t>A</a:t>
                </a:r>
                <a:r>
                  <a:rPr lang="en-US" sz="1400" b="1" dirty="0"/>
                  <a:t> normalization </a:t>
                </a:r>
                <a:r>
                  <a:rPr lang="en-US" sz="1400" dirty="0"/>
                  <a:t>of the values is conducted in order to </a:t>
                </a:r>
                <a:r>
                  <a:rPr lang="en-US" sz="1400" b="1" dirty="0"/>
                  <a:t>sum to </a:t>
                </a:r>
                <a14:m>
                  <m:oMath xmlns:m="http://schemas.openxmlformats.org/officeDocument/2006/math">
                    <m:r>
                      <a:rPr lang="el-GR" sz="14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l-GR" sz="1400" b="1" dirty="0"/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/>
                  <a:t>For the extraction of </a:t>
                </a:r>
                <a:r>
                  <a:rPr lang="en-US" sz="1400" dirty="0" err="1"/>
                  <a:t>mu</a:t>
                </a:r>
                <a:r>
                  <a:rPr lang="en-US" sz="1100" dirty="0" err="1"/>
                  <a:t>s</a:t>
                </a:r>
                <a:r>
                  <a:rPr lang="en-US" sz="1100" dirty="0"/>
                  <a:t> </a:t>
                </a:r>
                <a:r>
                  <a:rPr lang="en-US" sz="1400" dirty="0"/>
                  <a:t>and mixing probabilities describing the </a:t>
                </a:r>
                <a:r>
                  <a:rPr lang="en-US" sz="1400" b="1" dirty="0"/>
                  <a:t>angle of step</a:t>
                </a:r>
                <a:r>
                  <a:rPr lang="en-US" sz="1400" dirty="0"/>
                  <a:t>, the 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6</a:t>
                </a:r>
                <a:r>
                  <a:rPr lang="en-US" sz="1400" b="1" dirty="0"/>
                  <a:t> GMMs </a:t>
                </a:r>
                <a:r>
                  <a:rPr lang="en-US" sz="1400" dirty="0"/>
                  <a:t>are used respectively for the extraction of the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1" dirty="0"/>
                  <a:t>values</a:t>
                </a:r>
                <a:r>
                  <a:rPr lang="en-US" sz="1400" dirty="0"/>
                  <a:t> of each parameter</a:t>
                </a:r>
                <a:endParaRPr lang="el-GR" sz="1400" b="1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9208" y="819149"/>
                <a:ext cx="5473391" cy="4092575"/>
              </a:xfrm>
              <a:blipFill rotWithShape="1">
                <a:blip r:embed="rId3"/>
                <a:stretch>
                  <a:fillRect l="-446" b="-44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2">
            <a:extLst>
              <a:ext uri="{FF2B5EF4-FFF2-40B4-BE49-F238E27FC236}">
                <a16:creationId xmlns:a16="http://schemas.microsoft.com/office/drawing/2014/main" xmlns="" id="{FA2D55A2-1E3E-4B21-A3D0-3CADD102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95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sz="2800" dirty="0"/>
              <a:t>Parameter Extraction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xmlns="" id="{90C4B077-640F-44BF-96CB-949F267157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99" y="1276350"/>
            <a:ext cx="3492193" cy="145694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C9CD782F-8579-48C7-896F-FD97734C31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599" y="3581402"/>
            <a:ext cx="3470727" cy="74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7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9208" y="819150"/>
                <a:ext cx="8978592" cy="3124200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600" dirty="0" smtClean="0"/>
                  <a:t>Extraction</a:t>
                </a:r>
                <a:r>
                  <a:rPr lang="el-GR" sz="1600" dirty="0"/>
                  <a:t> </a:t>
                </a:r>
                <a:r>
                  <a:rPr lang="en-US" sz="1600" dirty="0"/>
                  <a:t>of</a:t>
                </a:r>
                <a:r>
                  <a:rPr lang="el-GR" sz="1600" dirty="0"/>
                  <a:t> </a:t>
                </a:r>
                <a:r>
                  <a:rPr lang="en-US" sz="1600" dirty="0"/>
                  <a:t>the </a:t>
                </a:r>
                <a:r>
                  <a:rPr lang="en-US" sz="1600" b="1" dirty="0"/>
                  <a:t>variance/covariance table</a:t>
                </a:r>
                <a:r>
                  <a:rPr lang="el-GR" sz="1600" b="1" dirty="0"/>
                  <a:t> (</a:t>
                </a:r>
                <a:r>
                  <a:rPr lang="en-US" sz="1600" b="1" dirty="0"/>
                  <a:t>Sigma)</a:t>
                </a:r>
                <a:endParaRPr lang="el-GR" sz="1600" b="1" dirty="0"/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 smtClean="0"/>
                  <a:t>Using the</a:t>
                </a:r>
                <a:r>
                  <a:rPr lang="el-GR" sz="1400" dirty="0" smtClean="0"/>
                  <a:t> </a:t>
                </a:r>
                <a14:m>
                  <m:oMath xmlns:m="http://schemas.openxmlformats.org/officeDocument/2006/math">
                    <m:r>
                      <a:rPr lang="el-GR" sz="1400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l-GR" sz="1400" dirty="0"/>
                  <a:t> </a:t>
                </a:r>
                <a:r>
                  <a:rPr lang="en-US" sz="1400" dirty="0"/>
                  <a:t>GMMs </a:t>
                </a:r>
                <a:r>
                  <a:rPr lang="en-US" sz="1400" dirty="0" smtClean="0"/>
                  <a:t>describing Sigma, </a:t>
                </a:r>
                <a14:m>
                  <m:oMath xmlns:m="http://schemas.openxmlformats.org/officeDocument/2006/math">
                    <m:r>
                      <a:rPr lang="el-GR" sz="1400" b="1" i="1" dirty="0" smtClean="0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l-GR" sz="1400" b="1" dirty="0"/>
                  <a:t> </a:t>
                </a:r>
                <a:r>
                  <a:rPr lang="en-US" sz="1400" b="1" dirty="0" smtClean="0"/>
                  <a:t>random values </a:t>
                </a:r>
                <a:r>
                  <a:rPr lang="en-US" sz="1400" dirty="0" smtClean="0"/>
                  <a:t>are generated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b="0" i="0" smtClean="0">
                        <a:latin typeface="Cambria Math"/>
                      </a:rPr>
                      <m:t>Δ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/>
                      </a:rPr>
                      <m:t>t</m:t>
                    </m:r>
                    <m:r>
                      <a:rPr lang="en-US" sz="1400" b="0" i="0" smtClean="0"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/>
                      </a:rPr>
                      <m:t>F</m:t>
                    </m:r>
                    <m:r>
                      <a:rPr lang="en-US" sz="1400" b="0" i="0" smtClean="0"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/>
                      </a:rPr>
                      <m:t>l</m:t>
                    </m:r>
                  </m:oMath>
                </a14:m>
                <a:endParaRPr lang="el-GR" sz="1400" b="1" dirty="0"/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 smtClean="0"/>
                  <a:t>The first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sz="1400" dirty="0" smtClean="0"/>
                  <a:t> values constitute the matrix </a:t>
                </a:r>
                <a:r>
                  <a:rPr lang="en-US" sz="1400" b="1" dirty="0" smtClean="0"/>
                  <a:t>diagonal</a:t>
                </a:r>
                <a:r>
                  <a:rPr lang="en-US" sz="1400" dirty="0" smtClean="0"/>
                  <a:t>, while the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sz="1400" dirty="0" smtClean="0"/>
                  <a:t> values remaining describe the </a:t>
                </a:r>
                <a:r>
                  <a:rPr lang="en-US" sz="1400" b="1" dirty="0" err="1" smtClean="0"/>
                  <a:t>covariances</a:t>
                </a:r>
                <a:r>
                  <a:rPr lang="en-US" sz="1400" dirty="0" smtClean="0"/>
                  <a:t> between the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sz="1400" dirty="0" smtClean="0"/>
                  <a:t> variables</a:t>
                </a:r>
                <a:endParaRPr lang="el-GR" sz="1400" dirty="0"/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 smtClean="0"/>
                  <a:t>This procedure is repeated until a </a:t>
                </a:r>
                <a:r>
                  <a:rPr lang="en-US" sz="1400" b="1" dirty="0" smtClean="0"/>
                  <a:t>symmetric positive semi-definite matrix </a:t>
                </a:r>
                <a:r>
                  <a:rPr lang="en-US" sz="1400" dirty="0" smtClean="0"/>
                  <a:t>is generated</a:t>
                </a:r>
                <a:endParaRPr lang="el-GR" sz="1400" b="1" dirty="0"/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 smtClean="0"/>
                  <a:t>For the extraction of Sigma describing the </a:t>
                </a:r>
                <a:r>
                  <a:rPr lang="en-US" sz="1400" b="1" dirty="0" smtClean="0"/>
                  <a:t>angle of step</a:t>
                </a:r>
                <a:r>
                  <a:rPr lang="en-US" sz="1400" dirty="0" smtClean="0"/>
                  <a:t>, the counterpart GMM describing it is used</a:t>
                </a:r>
                <a:endParaRPr lang="el-GR" sz="1400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9208" y="819150"/>
                <a:ext cx="8978592" cy="3124200"/>
              </a:xfrm>
              <a:blipFill rotWithShape="1">
                <a:blip r:embed="rId3"/>
                <a:stretch>
                  <a:fillRect l="-272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2">
            <a:extLst>
              <a:ext uri="{FF2B5EF4-FFF2-40B4-BE49-F238E27FC236}">
                <a16:creationId xmlns:a16="http://schemas.microsoft.com/office/drawing/2014/main" xmlns="" id="{FA2D55A2-1E3E-4B21-A3D0-3CADD102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95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sz="2800" dirty="0"/>
              <a:t>Parameter Extraction</a:t>
            </a:r>
          </a:p>
        </p:txBody>
      </p:sp>
      <p:pic>
        <p:nvPicPr>
          <p:cNvPr id="5" name="Picture 4" descr="A picture containing screenshot, drawing&#10;&#10;Description automatically generated">
            <a:extLst>
              <a:ext uri="{FF2B5EF4-FFF2-40B4-BE49-F238E27FC236}">
                <a16:creationId xmlns:a16="http://schemas.microsoft.com/office/drawing/2014/main" xmlns="" id="{29924DF6-70D1-4A1B-86EC-28506D292D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638550"/>
            <a:ext cx="557862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4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">
                <a:extLst>
                  <a:ext uri="{FF2B5EF4-FFF2-40B4-BE49-F238E27FC236}">
                    <a16:creationId xmlns:a16="http://schemas.microsoft.com/office/drawing/2014/main" xmlns="" id="{088A2539-6625-4052-945E-73D04B1BCF7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018" y="666750"/>
                <a:ext cx="4698382" cy="4460875"/>
              </a:xfrm>
            </p:spPr>
            <p:txBody>
              <a:bodyPr anchor="ctr"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l-GR" sz="16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l-GR" sz="1600" b="1" dirty="0"/>
                  <a:t> </a:t>
                </a:r>
                <a:r>
                  <a:rPr lang="en-US" sz="1600" b="1" dirty="0"/>
                  <a:t>GMMs</a:t>
                </a:r>
                <a:r>
                  <a:rPr lang="en-US" sz="1600" dirty="0"/>
                  <a:t> </a:t>
                </a:r>
                <a:r>
                  <a:rPr lang="en-US" sz="1600" dirty="0" smtClean="0"/>
                  <a:t>are fitted using the generated parameters</a:t>
                </a:r>
                <a:endParaRPr lang="el-GR" sz="1600" dirty="0"/>
              </a:p>
              <a:p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smtClean="0"/>
                  <a:t>random sets of variables are generated using these GMMs</a:t>
                </a:r>
                <a:r>
                  <a:rPr lang="el-GR" sz="1600" dirty="0" smtClean="0"/>
                  <a:t> </a:t>
                </a:r>
                <a:r>
                  <a:rPr lang="el-GR" sz="1600" dirty="0"/>
                  <a:t>(</a:t>
                </a:r>
                <a:r>
                  <a:rPr lang="en-US" sz="1600" dirty="0"/>
                  <a:t>Dt, </a:t>
                </a:r>
                <a:r>
                  <a:rPr lang="en-US" sz="1600" dirty="0" err="1"/>
                  <a:t>meanF</a:t>
                </a:r>
                <a:r>
                  <a:rPr lang="en-US" sz="1600" dirty="0"/>
                  <a:t> </a:t>
                </a:r>
                <a:r>
                  <a:rPr lang="en-US" sz="1600" dirty="0" smtClean="0"/>
                  <a:t>and</a:t>
                </a:r>
                <a:r>
                  <a:rPr lang="el-GR" sz="1600" dirty="0" smtClean="0"/>
                  <a:t> </a:t>
                </a:r>
                <a:r>
                  <a:rPr lang="en-US" sz="1600" dirty="0"/>
                  <a:t>length </a:t>
                </a:r>
                <a:r>
                  <a:rPr lang="en-US" sz="1600" dirty="0" smtClean="0"/>
                  <a:t>using the</a:t>
                </a:r>
                <a:r>
                  <a:rPr lang="el-GR" sz="1600" dirty="0" smtClean="0"/>
                  <a:t> </a:t>
                </a:r>
                <a14:m>
                  <m:oMath xmlns:m="http://schemas.openxmlformats.org/officeDocument/2006/math">
                    <m:r>
                      <a:rPr lang="el-GR" sz="160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baseline="30000" dirty="0" err="1" smtClean="0"/>
                  <a:t>st</a:t>
                </a:r>
                <a:r>
                  <a:rPr lang="el-GR" sz="1600" dirty="0" smtClean="0"/>
                  <a:t> </a:t>
                </a:r>
                <a:r>
                  <a:rPr lang="en-US" sz="1600" dirty="0" smtClean="0"/>
                  <a:t>and angle of step using the</a:t>
                </a:r>
                <a:r>
                  <a:rPr lang="el-GR" sz="1600" dirty="0" smtClean="0"/>
                  <a:t> </a:t>
                </a:r>
                <a14:m>
                  <m:oMath xmlns:m="http://schemas.openxmlformats.org/officeDocument/2006/math">
                    <m:r>
                      <a:rPr lang="el-GR" sz="16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600" baseline="30000" dirty="0" smtClean="0"/>
                  <a:t>nd</a:t>
                </a:r>
                <a:r>
                  <a:rPr lang="el-GR" sz="1600" dirty="0" smtClean="0"/>
                  <a:t>)</a:t>
                </a:r>
                <a:endParaRPr lang="el-GR" sz="1600" dirty="0"/>
              </a:p>
              <a:p>
                <a:r>
                  <a:rPr lang="en-US" sz="1600" dirty="0" smtClean="0"/>
                  <a:t>The join of those sets describes a random walk of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dirty="0" smtClean="0"/>
                  <a:t>steps</a:t>
                </a:r>
                <a:endParaRPr lang="el-GR" sz="1400" b="1" dirty="0"/>
              </a:p>
            </p:txBody>
          </p:sp>
        </mc:Choice>
        <mc:Fallback>
          <p:sp>
            <p:nvSpPr>
              <p:cNvPr id="14" name="Content Placeholder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88A2539-6625-4052-945E-73D04B1BCF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018" y="666750"/>
                <a:ext cx="4698382" cy="4460875"/>
              </a:xfrm>
              <a:blipFill rotWithShape="1">
                <a:blip r:embed="rId3"/>
                <a:stretch>
                  <a:fillRect l="-389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2">
            <a:extLst>
              <a:ext uri="{FF2B5EF4-FFF2-40B4-BE49-F238E27FC236}">
                <a16:creationId xmlns:a16="http://schemas.microsoft.com/office/drawing/2014/main" xmlns="" id="{5BDB8601-0F72-4AD7-B743-244AEB326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24400" cy="59055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sz="2400" dirty="0" smtClean="0"/>
              <a:t>Extraction of Random Walk</a:t>
            </a:r>
            <a:endParaRPr lang="en-US" sz="2400" dirty="0"/>
          </a:p>
        </p:txBody>
      </p:sp>
      <p:pic>
        <p:nvPicPr>
          <p:cNvPr id="18" name="Picture 17" descr="A picture containing screenshot&#10;&#10;Description automatically generated">
            <a:extLst>
              <a:ext uri="{FF2B5EF4-FFF2-40B4-BE49-F238E27FC236}">
                <a16:creationId xmlns:a16="http://schemas.microsoft.com/office/drawing/2014/main" xmlns="" id="{20B9540F-1096-461B-9034-A9A74C4EA3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15875"/>
            <a:ext cx="4387849" cy="511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9208" y="742950"/>
                <a:ext cx="5930592" cy="4343400"/>
              </a:xfrm>
            </p:spPr>
            <p:txBody>
              <a:bodyPr anchor="ctr">
                <a:normAutofit lnSpcReduction="10000"/>
              </a:bodyPr>
              <a:lstStyle/>
              <a:p>
                <a:r>
                  <a:rPr lang="en-US" sz="1600" dirty="0" smtClean="0"/>
                  <a:t>The simulated results </a:t>
                </a:r>
                <a:r>
                  <a:rPr lang="en-US" sz="1600" b="1" dirty="0" smtClean="0"/>
                  <a:t>approach the experimental quite effectively</a:t>
                </a:r>
                <a:endParaRPr lang="el-GR" sz="1600" b="1" dirty="0"/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 smtClean="0"/>
                  <a:t>Notable difference in the </a:t>
                </a:r>
                <a:r>
                  <a:rPr lang="en-US" sz="1400" b="1" dirty="0" smtClean="0"/>
                  <a:t>mean force </a:t>
                </a:r>
                <a:r>
                  <a:rPr lang="en-US" sz="1400" dirty="0" smtClean="0"/>
                  <a:t>values due to different body types affecting the measurements</a:t>
                </a:r>
                <a:endParaRPr lang="el-GR" sz="1400" dirty="0"/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 smtClean="0"/>
                  <a:t>The mean velocity of the simulated gait has been calculated as </a:t>
                </a:r>
                <a14:m>
                  <m:oMath xmlns:m="http://schemas.openxmlformats.org/officeDocument/2006/math">
                    <m:r>
                      <a:rPr lang="el-GR" sz="14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l-GR" sz="1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l-GR" sz="14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𝒌𝒎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1400" dirty="0" smtClean="0"/>
                  <a:t>. This values approaches the mean velocity of human walk at a normal tempo</a:t>
                </a:r>
                <a:endParaRPr lang="el-GR" sz="1400" dirty="0"/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 smtClean="0"/>
                  <a:t>The two plots depict the simulated gait in comparison to the experimental</a:t>
                </a:r>
                <a:endParaRPr lang="el-GR" sz="1400" dirty="0"/>
              </a:p>
              <a:p>
                <a:pPr lvl="0">
                  <a:buClr>
                    <a:srgbClr val="56C5FF"/>
                  </a:buClr>
                </a:pPr>
                <a:r>
                  <a:rPr lang="en-US" sz="1600" dirty="0" smtClean="0">
                    <a:solidFill>
                      <a:prstClr val="white"/>
                    </a:solidFill>
                  </a:rPr>
                  <a:t>Innovative approach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 smtClean="0">
                    <a:solidFill>
                      <a:prstClr val="white"/>
                    </a:solidFill>
                  </a:rPr>
                  <a:t>No </a:t>
                </a:r>
                <a:r>
                  <a:rPr lang="en-US" sz="1400" dirty="0">
                    <a:solidFill>
                      <a:prstClr val="white"/>
                    </a:solidFill>
                  </a:rPr>
                  <a:t>other research work has used GMMs for the modeling of human </a:t>
                </a:r>
                <a:r>
                  <a:rPr lang="en-US" sz="1400" dirty="0" smtClean="0">
                    <a:solidFill>
                      <a:prstClr val="white"/>
                    </a:solidFill>
                  </a:rPr>
                  <a:t>walk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 smtClean="0">
                    <a:solidFill>
                      <a:prstClr val="white"/>
                    </a:solidFill>
                  </a:rPr>
                  <a:t>First work that conceives the human walk as a random process</a:t>
                </a:r>
                <a:endParaRPr lang="en-US" sz="1400" dirty="0">
                  <a:solidFill>
                    <a:prstClr val="white"/>
                  </a:solidFill>
                </a:endParaRP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 smtClean="0">
                    <a:solidFill>
                      <a:prstClr val="white"/>
                    </a:solidFill>
                  </a:rPr>
                  <a:t>Uses </a:t>
                </a:r>
                <a:r>
                  <a:rPr lang="en-US" sz="1400" dirty="0" smtClean="0">
                    <a:solidFill>
                      <a:prstClr val="white"/>
                    </a:solidFill>
                  </a:rPr>
                  <a:t>large amount </a:t>
                </a:r>
                <a:r>
                  <a:rPr lang="en-US" sz="1400" dirty="0" smtClean="0">
                    <a:solidFill>
                      <a:prstClr val="white"/>
                    </a:solidFill>
                  </a:rPr>
                  <a:t>of experimental samples</a:t>
                </a:r>
                <a:endParaRPr lang="el-GR" sz="1600" dirty="0" smtClean="0">
                  <a:solidFill>
                    <a:prstClr val="white"/>
                  </a:solidFill>
                </a:endParaRPr>
              </a:p>
              <a:p>
                <a:pPr lvl="0">
                  <a:buClr>
                    <a:srgbClr val="56C5FF"/>
                  </a:buClr>
                </a:pPr>
                <a:r>
                  <a:rPr lang="en-US" sz="1600" dirty="0" smtClean="0">
                    <a:solidFill>
                      <a:prstClr val="white"/>
                    </a:solidFill>
                  </a:rPr>
                  <a:t>Thus, using this approach, </a:t>
                </a:r>
                <a:r>
                  <a:rPr lang="en-US" sz="1600" b="1" dirty="0" smtClean="0">
                    <a:solidFill>
                      <a:prstClr val="white"/>
                    </a:solidFill>
                  </a:rPr>
                  <a:t>the experimental procedure can be omitted in future researches</a:t>
                </a:r>
                <a:endParaRPr lang="el-GR" sz="1400" b="1" dirty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9208" y="742950"/>
                <a:ext cx="5930592" cy="4343400"/>
              </a:xfrm>
              <a:blipFill rotWithShape="1">
                <a:blip r:embed="rId3"/>
                <a:stretch>
                  <a:fillRect l="-411" t="-1124" r="-206" b="-168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2">
            <a:extLst>
              <a:ext uri="{FF2B5EF4-FFF2-40B4-BE49-F238E27FC236}">
                <a16:creationId xmlns:a16="http://schemas.microsoft.com/office/drawing/2014/main" xmlns="" id="{FA2D55A2-1E3E-4B21-A3D0-3CADD102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95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sz="2800" dirty="0" smtClean="0"/>
              <a:t>Evaluation of Simulation</a:t>
            </a:r>
            <a:endParaRPr 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54DB92E-7369-4A8D-9929-DC123AB6DFC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30" y="742951"/>
            <a:ext cx="2667000" cy="196511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3D4E361-57FD-4F40-B898-8EFF8300D0F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30" y="2907197"/>
            <a:ext cx="2667000" cy="196511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488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89208" y="819150"/>
            <a:ext cx="8978592" cy="4324350"/>
          </a:xfrm>
        </p:spPr>
        <p:txBody>
          <a:bodyPr anchor="ctr">
            <a:normAutofit/>
          </a:bodyPr>
          <a:lstStyle/>
          <a:p>
            <a:r>
              <a:rPr lang="en-US" sz="1600" dirty="0" smtClean="0"/>
              <a:t>Apply the simulator in a digital pedestrian walkway developed by the Civil and Environmental Engineering Department of University of Modena &amp; Reggio Emilia</a:t>
            </a:r>
            <a:r>
              <a:rPr lang="el-GR" sz="1600" dirty="0" smtClean="0"/>
              <a:t> </a:t>
            </a:r>
            <a:r>
              <a:rPr lang="en-US" sz="1600" dirty="0" smtClean="0"/>
              <a:t>(</a:t>
            </a:r>
            <a:r>
              <a:rPr lang="it-IT" sz="1600" dirty="0" smtClean="0"/>
              <a:t>Dipartimento </a:t>
            </a:r>
            <a:r>
              <a:rPr lang="it-IT" sz="1600" dirty="0"/>
              <a:t>di Ingegneria "Enzo </a:t>
            </a:r>
            <a:r>
              <a:rPr lang="it-IT" sz="1600" dirty="0" smtClean="0"/>
              <a:t>Ferrari</a:t>
            </a:r>
            <a:r>
              <a:rPr lang="en-US" sz="1600" dirty="0" smtClean="0"/>
              <a:t>”</a:t>
            </a:r>
            <a:r>
              <a:rPr lang="it-IT" sz="1600" dirty="0" smtClean="0"/>
              <a:t>) </a:t>
            </a:r>
            <a:r>
              <a:rPr lang="en-US" sz="1600" dirty="0" smtClean="0"/>
              <a:t>in order to conduct research on bridge oscillations and the resonance effect</a:t>
            </a:r>
          </a:p>
          <a:p>
            <a:r>
              <a:rPr lang="en-US" sz="1600" dirty="0" smtClean="0"/>
              <a:t>Publication of research paper that includes this work</a:t>
            </a:r>
            <a:endParaRPr lang="el-GR" sz="1400" dirty="0"/>
          </a:p>
        </p:txBody>
      </p:sp>
      <p:sp>
        <p:nvSpPr>
          <p:cNvPr id="12" name="Title 12">
            <a:extLst>
              <a:ext uri="{FF2B5EF4-FFF2-40B4-BE49-F238E27FC236}">
                <a16:creationId xmlns:a16="http://schemas.microsoft.com/office/drawing/2014/main" xmlns="" id="{FA2D55A2-1E3E-4B21-A3D0-3CADD102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95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sz="2800" dirty="0" smtClean="0"/>
              <a:t>Future Goals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0571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95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sz="2800" dirty="0"/>
              <a:t>The Database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0" y="819150"/>
                <a:ext cx="8991600" cy="2805641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800" dirty="0"/>
                  <a:t>Includes measurements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2</m:t>
                    </m:r>
                  </m:oMath>
                </a14:m>
                <a:r>
                  <a:rPr lang="en-US" sz="1800" dirty="0"/>
                  <a:t> traverses in a </a:t>
                </a:r>
                <a14:m>
                  <m:oMath xmlns:m="http://schemas.openxmlformats.org/officeDocument/2006/math">
                    <m:r>
                      <a:rPr lang="el-GR" sz="1800" i="1" dirty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/>
                  <a:t>m</a:t>
                </a:r>
                <a:r>
                  <a:rPr lang="el-GR" sz="1800" dirty="0"/>
                  <a:t> </a:t>
                </a:r>
                <a:r>
                  <a:rPr lang="en-US" sz="1800" dirty="0"/>
                  <a:t>walkway for </a:t>
                </a:r>
                <a14:m>
                  <m:oMath xmlns:m="http://schemas.openxmlformats.org/officeDocument/2006/math">
                    <m:r>
                      <a:rPr lang="el-GR" sz="1800" b="1" i="1" dirty="0" smtClean="0">
                        <a:latin typeface="Cambria Math" panose="02040503050406030204" pitchFamily="18" charset="0"/>
                      </a:rPr>
                      <m:t>𝟐𝟏𝟓</m:t>
                    </m:r>
                  </m:oMath>
                </a14:m>
                <a:r>
                  <a:rPr lang="el-GR" sz="1800" b="1" dirty="0"/>
                  <a:t> </a:t>
                </a:r>
                <a:r>
                  <a:rPr lang="en-US" sz="1800" b="1" dirty="0"/>
                  <a:t>pedestrians</a:t>
                </a:r>
                <a:r>
                  <a:rPr lang="el-GR" sz="1800" b="1" dirty="0"/>
                  <a:t> </a:t>
                </a:r>
                <a:r>
                  <a:rPr lang="en-US" sz="1800" dirty="0"/>
                  <a:t>in a variety of physical characteristics in a normal walking tempo </a:t>
                </a:r>
              </a:p>
              <a:p>
                <a:r>
                  <a:rPr lang="en-US" sz="1800" i="0" dirty="0">
                    <a:latin typeface="+mj-lt"/>
                  </a:rPr>
                  <a:t>I</a:t>
                </a:r>
                <a:r>
                  <a:rPr lang="en-US" sz="1800" b="0" i="0" dirty="0">
                    <a:latin typeface="+mj-lt"/>
                  </a:rPr>
                  <a:t>ncludes</a:t>
                </a:r>
                <a14:m>
                  <m:oMath xmlns:m="http://schemas.openxmlformats.org/officeDocument/2006/math">
                    <m:r>
                      <a:rPr lang="en-US" sz="1800" b="0" i="0" dirty="0" smtClean="0">
                        <a:latin typeface="Cambria Math"/>
                      </a:rPr>
                      <m:t> </m:t>
                    </m:r>
                    <m:r>
                      <a:rPr lang="el-GR" sz="1800" b="1" i="1" dirty="0" smtClean="0">
                        <a:latin typeface="Cambria Math"/>
                      </a:rPr>
                      <m:t>𝟐𝟏𝟓</m:t>
                    </m:r>
                  </m:oMath>
                </a14:m>
                <a:r>
                  <a:rPr lang="en-US" sz="1800" b="1" i="0" dirty="0">
                    <a:latin typeface="+mj-lt"/>
                  </a:rPr>
                  <a:t>x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/>
                      </a:rPr>
                      <m:t>𝟑𝟐</m:t>
                    </m:r>
                  </m:oMath>
                </a14:m>
                <a:r>
                  <a:rPr lang="en-US" sz="1800" b="1" i="0" dirty="0">
                    <a:latin typeface="+mj-lt"/>
                  </a:rPr>
                  <a:t> </a:t>
                </a:r>
                <a:r>
                  <a:rPr lang="en-US" sz="1800" b="1" dirty="0"/>
                  <a:t>cells</a:t>
                </a:r>
                <a:r>
                  <a:rPr lang="el-GR" sz="1800" b="1" dirty="0"/>
                  <a:t> </a:t>
                </a:r>
                <a:r>
                  <a:rPr lang="el-GR" sz="1800" dirty="0"/>
                  <a:t>– </a:t>
                </a:r>
                <a14:m>
                  <m:oMath xmlns:m="http://schemas.openxmlformats.org/officeDocument/2006/math">
                    <m:r>
                      <a:rPr lang="el-GR" sz="1800" i="1" dirty="0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l-GR" sz="1800" dirty="0"/>
                  <a:t> </a:t>
                </a:r>
                <a:r>
                  <a:rPr lang="en-US" sz="1800" dirty="0"/>
                  <a:t>is the maximum number of steps each pedestrian performs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2</m:t>
                    </m:r>
                  </m:oMath>
                </a14:m>
                <a:r>
                  <a:rPr lang="en-US" sz="1800" dirty="0"/>
                  <a:t> walkway traversals</a:t>
                </a:r>
                <a:endParaRPr lang="el-GR" sz="1800" dirty="0"/>
              </a:p>
              <a:p>
                <a:r>
                  <a:rPr lang="en-US" sz="1800" dirty="0"/>
                  <a:t>Each pedestrian’s step (cell)</a:t>
                </a:r>
                <a:r>
                  <a:rPr lang="el-GR" sz="1800" dirty="0"/>
                  <a:t> </a:t>
                </a:r>
                <a:r>
                  <a:rPr lang="en-US" sz="1800" dirty="0"/>
                  <a:t>contains</a:t>
                </a:r>
                <a:r>
                  <a:rPr lang="el-GR" sz="1800" dirty="0"/>
                  <a:t>:</a:t>
                </a:r>
              </a:p>
              <a:p>
                <a:pPr lvl="1"/>
                <a:r>
                  <a:rPr lang="en-US" sz="1200" b="1" dirty="0"/>
                  <a:t>Vertical force applied to the floor (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</a:rPr>
                      <m:t>𝒇𝒐𝒓𝒄𝒆</m:t>
                    </m:r>
                  </m:oMath>
                </a14:m>
                <a:r>
                  <a:rPr lang="en-US" sz="1200" b="1" dirty="0"/>
                  <a:t>)</a:t>
                </a:r>
                <a:endParaRPr lang="el-GR" sz="1200" b="1" dirty="0"/>
              </a:p>
              <a:p>
                <a:pPr lvl="1"/>
                <a:r>
                  <a:rPr lang="en-US" sz="1200" b="1" dirty="0"/>
                  <a:t>Time that the foot came in contact with the ground (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</a:rPr>
                      <m:t>𝒕𝒊𝒎𝒆</m:t>
                    </m:r>
                  </m:oMath>
                </a14:m>
                <a:r>
                  <a:rPr lang="en-US" sz="1200" b="1" dirty="0"/>
                  <a:t>)</a:t>
                </a:r>
                <a:endParaRPr lang="el-GR" sz="1200" b="1" dirty="0"/>
              </a:p>
              <a:p>
                <a:pPr lvl="1"/>
                <a:r>
                  <a:rPr lang="en-US" sz="1200" b="1" i="0" dirty="0">
                    <a:latin typeface="+mj-lt"/>
                  </a:rPr>
                  <a:t>Contact coordinates in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200" b="1" dirty="0"/>
                  <a:t> and</a:t>
                </a:r>
                <a:r>
                  <a:rPr lang="el-GR" sz="1200" b="1" dirty="0"/>
                  <a:t>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1200" b="1" dirty="0"/>
                  <a:t> axes </a:t>
                </a:r>
                <a:r>
                  <a:rPr lang="el-GR" sz="1200" b="1" dirty="0"/>
                  <a:t>(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200" b="1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200" b="1" i="1" dirty="0">
                        <a:latin typeface="Cambria Math" panose="02040503050406030204" pitchFamily="18" charset="0"/>
                      </a:rPr>
                      <m:t>𝐜𝐨𝐨𝐫𝐝</m:t>
                    </m:r>
                  </m:oMath>
                </a14:m>
                <a:r>
                  <a:rPr lang="en-US" sz="1200" b="1" dirty="0"/>
                  <a:t>,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1200" b="1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1200" b="1" i="1" dirty="0">
                        <a:latin typeface="Cambria Math" panose="02040503050406030204" pitchFamily="18" charset="0"/>
                      </a:rPr>
                      <m:t>𝒄𝒐𝒐𝒓𝒅</m:t>
                    </m:r>
                  </m:oMath>
                </a14:m>
                <a:r>
                  <a:rPr lang="en-US" sz="1200" b="1" dirty="0"/>
                  <a:t>)</a:t>
                </a:r>
                <a:endParaRPr lang="el-GR" sz="1200" b="1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19150"/>
                <a:ext cx="8991600" cy="2805641"/>
              </a:xfrm>
              <a:blipFill rotWithShape="1">
                <a:blip r:embed="rId3"/>
                <a:stretch>
                  <a:fillRect l="-407" t="-651" b="-43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1">
            <a:extLst>
              <a:ext uri="{FF2B5EF4-FFF2-40B4-BE49-F238E27FC236}">
                <a16:creationId xmlns:a16="http://schemas.microsoft.com/office/drawing/2014/main" xmlns="" id="{5661D061-646F-4197-845E-47076B9475A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156" b="-3354"/>
          <a:stretch/>
        </p:blipFill>
        <p:spPr>
          <a:xfrm>
            <a:off x="2324099" y="3658750"/>
            <a:ext cx="4343402" cy="12192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FDB8D15-C6D0-4D93-8E50-EDCB979647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7" t="2299" r="270" b="-1"/>
          <a:stretch/>
        </p:blipFill>
        <p:spPr>
          <a:xfrm>
            <a:off x="4800600" y="1885950"/>
            <a:ext cx="3962400" cy="167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1">
                <a:extLst>
                  <a:ext uri="{FF2B5EF4-FFF2-40B4-BE49-F238E27FC236}">
                    <a16:creationId xmlns:a16="http://schemas.microsoft.com/office/drawing/2014/main" xmlns="" id="{9ECAB4A2-4201-46FE-A6C1-08F7CA10A5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65781" y="4872266"/>
                <a:ext cx="3260038" cy="2712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Symbol" panose="05050102010706020507" pitchFamily="18" charset="2"/>
                  <a:buChar char="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000" i="1" dirty="0"/>
                  <a:t>Depiction of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000" i="1" dirty="0"/>
                  <a:t> and</a:t>
                </a:r>
                <a:r>
                  <a:rPr lang="el-GR" sz="1000" i="1" dirty="0"/>
                  <a:t>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000" i="1" dirty="0"/>
                  <a:t> axes</a:t>
                </a:r>
                <a:endParaRPr lang="el-GR" sz="1000" i="1" dirty="0"/>
              </a:p>
            </p:txBody>
          </p:sp>
        </mc:Choice>
        <mc:Fallback xmlns="">
          <p:sp>
            <p:nvSpPr>
              <p:cNvPr id="10" name="Content Placeholder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ECAB4A2-4201-46FE-A6C1-08F7CA10A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781" y="4872266"/>
                <a:ext cx="3260038" cy="271234"/>
              </a:xfrm>
              <a:prstGeom prst="rect">
                <a:avLst/>
              </a:prstGeom>
              <a:blipFill rotWithShape="1">
                <a:blip r:embed="rId6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46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950"/>
          </a:xfrm>
        </p:spPr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The Database - Example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0C92EC9-FB8B-48A8-94FA-2BF978CDCC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203" y="819150"/>
            <a:ext cx="5773594" cy="4191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282609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2217" y="1123950"/>
                <a:ext cx="4724400" cy="3581400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600" dirty="0"/>
                  <a:t>Computation of each step’s necessary variables based on the database samples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200" b="1" dirty="0" err="1">
                    <a:solidFill>
                      <a:prstClr val="white"/>
                    </a:solidFill>
                  </a:rPr>
                  <a:t>Interarrival</a:t>
                </a:r>
                <a:r>
                  <a:rPr lang="en-US" sz="1200" b="1" dirty="0">
                    <a:solidFill>
                      <a:prstClr val="white"/>
                    </a:solidFill>
                  </a:rPr>
                  <a:t> time between steps (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prstClr val="white"/>
                        </a:solidFill>
                        <a:latin typeface="Cambria Math"/>
                      </a:rPr>
                      <m:t>𝑫𝒕</m:t>
                    </m:r>
                  </m:oMath>
                </a14:m>
                <a:r>
                  <a:rPr lang="en-US" sz="1200" b="1" dirty="0">
                    <a:solidFill>
                      <a:prstClr val="white"/>
                    </a:solidFill>
                  </a:rPr>
                  <a:t>)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200" b="1" dirty="0"/>
                  <a:t>Mean vertical force induced in the floor on each step</a:t>
                </a:r>
                <a:r>
                  <a:rPr lang="el-GR" sz="1200" b="1" dirty="0"/>
                  <a:t> (</a:t>
                </a:r>
                <a:r>
                  <a:rPr lang="en-US" sz="1200" b="1" dirty="0"/>
                  <a:t>mean force)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200" b="1" dirty="0"/>
                  <a:t>The traversed distance between steps </a:t>
                </a:r>
                <a:r>
                  <a:rPr lang="el-GR" sz="1200" b="1" dirty="0"/>
                  <a:t>(</a:t>
                </a:r>
                <a:r>
                  <a:rPr lang="en-US" sz="1200" b="1" dirty="0"/>
                  <a:t>length)</a:t>
                </a:r>
                <a:endParaRPr lang="el-GR" sz="1200" b="1" dirty="0"/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200" b="1" dirty="0"/>
                  <a:t>The step angle along the gait horizontal direction</a:t>
                </a:r>
                <a:r>
                  <a:rPr lang="el-GR" sz="1200" b="1" dirty="0"/>
                  <a:t> (</a:t>
                </a:r>
                <a:r>
                  <a:rPr lang="en-US" sz="1200" b="1" dirty="0"/>
                  <a:t>angle)</a:t>
                </a:r>
                <a:endParaRPr lang="el-GR" sz="1300" b="1" dirty="0"/>
              </a:p>
              <a:p>
                <a:pPr lvl="0">
                  <a:buClr>
                    <a:srgbClr val="56C5FF"/>
                  </a:buClr>
                </a:pPr>
                <a:r>
                  <a:rPr lang="en-US" sz="1600" dirty="0">
                    <a:solidFill>
                      <a:prstClr val="white"/>
                    </a:solidFill>
                  </a:rPr>
                  <a:t>Extraction of unified table</a:t>
                </a:r>
                <a:r>
                  <a:rPr lang="el-GR" sz="1600" dirty="0">
                    <a:solidFill>
                      <a:prstClr val="white"/>
                    </a:solidFill>
                  </a:rPr>
                  <a:t> </a:t>
                </a:r>
                <a:r>
                  <a:rPr lang="en-US" sz="1600" b="1" dirty="0">
                    <a:solidFill>
                      <a:prstClr val="white"/>
                    </a:solidFill>
                  </a:rPr>
                  <a:t>X</a:t>
                </a:r>
                <a:r>
                  <a:rPr lang="en-US" sz="1600" dirty="0">
                    <a:solidFill>
                      <a:prstClr val="white"/>
                    </a:solidFill>
                  </a:rPr>
                  <a:t> </a:t>
                </a:r>
                <a:r>
                  <a:rPr lang="el-GR" sz="1600" dirty="0">
                    <a:solidFill>
                      <a:prstClr val="white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l-GR" sz="16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r>
                  <a:rPr lang="en-US" sz="1600" dirty="0">
                    <a:solidFill>
                      <a:prstClr val="white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600" dirty="0">
                    <a:solidFill>
                      <a:prstClr val="white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215</m:t>
                    </m:r>
                  </m:oMath>
                </a14:m>
                <a:r>
                  <a:rPr lang="en-US" sz="1600" dirty="0">
                    <a:solidFill>
                      <a:prstClr val="white"/>
                    </a:solidFill>
                  </a:rPr>
                  <a:t>)</a:t>
                </a:r>
                <a:endParaRPr lang="el-GR" sz="1600" dirty="0">
                  <a:solidFill>
                    <a:prstClr val="white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2217" y="1123950"/>
                <a:ext cx="4724400" cy="3581400"/>
              </a:xfrm>
              <a:blipFill rotWithShape="1">
                <a:blip r:embed="rId3"/>
                <a:stretch>
                  <a:fillRect l="-51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DB0821B-931B-4D83-9405-36FF2536A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878" y="1733550"/>
            <a:ext cx="4088783" cy="1676400"/>
          </a:xfrm>
          <a:prstGeom prst="rect">
            <a:avLst/>
          </a:prstGeom>
          <a:noFill/>
        </p:spPr>
      </p:pic>
      <p:sp>
        <p:nvSpPr>
          <p:cNvPr id="12" name="Title 12">
            <a:extLst>
              <a:ext uri="{FF2B5EF4-FFF2-40B4-BE49-F238E27FC236}">
                <a16:creationId xmlns:a16="http://schemas.microsoft.com/office/drawing/2014/main" xmlns="" id="{FA2D55A2-1E3E-4B21-A3D0-3CADD102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95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sz="2800" dirty="0"/>
              <a:t>Variable Extraction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2DC5E95F-BD36-49A8-B117-0D109CB63D57}"/>
              </a:ext>
            </a:extLst>
          </p:cNvPr>
          <p:cNvCxnSpPr>
            <a:cxnSpLocks/>
          </p:cNvCxnSpPr>
          <p:nvPr/>
        </p:nvCxnSpPr>
        <p:spPr>
          <a:xfrm>
            <a:off x="3229511" y="4074463"/>
            <a:ext cx="0" cy="206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8316C5A-F30C-470C-AAFC-6DBCA338598E}"/>
              </a:ext>
            </a:extLst>
          </p:cNvPr>
          <p:cNvSpPr txBox="1"/>
          <p:nvPr/>
        </p:nvSpPr>
        <p:spPr>
          <a:xfrm>
            <a:off x="2450291" y="4281160"/>
            <a:ext cx="1558440" cy="2616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100" dirty="0"/>
              <a:t>Dt</a:t>
            </a:r>
            <a:r>
              <a:rPr lang="el-GR" sz="1100" dirty="0"/>
              <a:t>-</a:t>
            </a:r>
            <a:r>
              <a:rPr lang="en-US" sz="1100" dirty="0" err="1"/>
              <a:t>meanF</a:t>
            </a:r>
            <a:r>
              <a:rPr lang="el-GR" sz="1100" dirty="0"/>
              <a:t>-</a:t>
            </a:r>
            <a:r>
              <a:rPr lang="en-US" sz="1100" dirty="0"/>
              <a:t>length</a:t>
            </a:r>
            <a:r>
              <a:rPr lang="el-GR" sz="1100" dirty="0"/>
              <a:t>-</a:t>
            </a:r>
            <a:r>
              <a:rPr lang="en-US" sz="1100" dirty="0"/>
              <a:t>angle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xmlns="" id="{09A18592-63D7-4221-988B-8C5AF0C625FF}"/>
              </a:ext>
            </a:extLst>
          </p:cNvPr>
          <p:cNvCxnSpPr>
            <a:cxnSpLocks/>
          </p:cNvCxnSpPr>
          <p:nvPr/>
        </p:nvCxnSpPr>
        <p:spPr>
          <a:xfrm>
            <a:off x="3531242" y="4059888"/>
            <a:ext cx="253691" cy="96427"/>
          </a:xfrm>
          <a:prstGeom prst="bentConnector3">
            <a:avLst>
              <a:gd name="adj1" fmla="val 24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CDD87A9-3B7B-4910-BA60-01EDD5FF0A23}"/>
              </a:ext>
            </a:extLst>
          </p:cNvPr>
          <p:cNvSpPr txBox="1"/>
          <p:nvPr/>
        </p:nvSpPr>
        <p:spPr>
          <a:xfrm>
            <a:off x="3784933" y="4019550"/>
            <a:ext cx="8675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Pedestrians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xmlns="" id="{E1CA4267-E994-4608-947B-323F407F648B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08536" y="4048277"/>
            <a:ext cx="246044" cy="102078"/>
          </a:xfrm>
          <a:prstGeom prst="bentConnector3">
            <a:avLst>
              <a:gd name="adj1" fmla="val -16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4C96F67-8663-4195-A49D-2540ECF8EE8C}"/>
              </a:ext>
            </a:extLst>
          </p:cNvPr>
          <p:cNvSpPr txBox="1"/>
          <p:nvPr/>
        </p:nvSpPr>
        <p:spPr>
          <a:xfrm>
            <a:off x="2192047" y="4019550"/>
            <a:ext cx="5164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66824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9208" y="891380"/>
                <a:ext cx="8965583" cy="4118769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600" dirty="0"/>
                  <a:t>Use of </a:t>
                </a:r>
                <a:r>
                  <a:rPr lang="en-US" sz="1600" b="1" dirty="0"/>
                  <a:t>Gaussian Mixture Models</a:t>
                </a:r>
                <a:r>
                  <a:rPr lang="en-US" sz="1600" dirty="0"/>
                  <a:t> </a:t>
                </a:r>
                <a:r>
                  <a:rPr lang="en-US" sz="1600" b="1" dirty="0"/>
                  <a:t>(GMMs)</a:t>
                </a:r>
                <a:endParaRPr lang="el-GR" sz="1600" b="1" dirty="0"/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b="1" dirty="0">
                    <a:solidFill>
                      <a:prstClr val="white"/>
                    </a:solidFill>
                  </a:rPr>
                  <a:t>No correlation </a:t>
                </a:r>
                <a:r>
                  <a:rPr lang="en-US" sz="1400" dirty="0">
                    <a:solidFill>
                      <a:prstClr val="white"/>
                    </a:solidFill>
                  </a:rPr>
                  <a:t>of step angle </a:t>
                </a:r>
                <a:r>
                  <a:rPr lang="el-GR" sz="1400" dirty="0">
                    <a:solidFill>
                      <a:prstClr val="white"/>
                    </a:solidFill>
                  </a:rPr>
                  <a:t>(</a:t>
                </a:r>
                <a:r>
                  <a:rPr lang="en-US" sz="1400" dirty="0">
                    <a:solidFill>
                      <a:prstClr val="white"/>
                    </a:solidFill>
                  </a:rPr>
                  <a:t>angle)</a:t>
                </a:r>
                <a:r>
                  <a:rPr lang="el-GR" sz="1400" dirty="0">
                    <a:solidFill>
                      <a:prstClr val="white"/>
                    </a:solidFill>
                  </a:rPr>
                  <a:t> </a:t>
                </a:r>
                <a:r>
                  <a:rPr lang="en-US" sz="1400" dirty="0">
                    <a:solidFill>
                      <a:prstClr val="white"/>
                    </a:solidFill>
                  </a:rPr>
                  <a:t>with the other three random variables has been reported</a:t>
                </a:r>
                <a:endParaRPr lang="el-GR" sz="1400" dirty="0">
                  <a:solidFill>
                    <a:prstClr val="white"/>
                  </a:solidFill>
                </a:endParaRP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b="1" dirty="0"/>
                  <a:t>Correlation </a:t>
                </a:r>
                <a:r>
                  <a:rPr lang="en-US" sz="1400" dirty="0"/>
                  <a:t>between </a:t>
                </a:r>
                <a:r>
                  <a:rPr lang="en-US" sz="1400" dirty="0" err="1"/>
                  <a:t>Dt</a:t>
                </a:r>
                <a:r>
                  <a:rPr lang="en-US" sz="1400" dirty="0"/>
                  <a:t> – Mean force – length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/>
                  <a:t>A GMM of 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1400" b="1" dirty="0"/>
                  <a:t> components </a:t>
                </a:r>
                <a:r>
                  <a:rPr lang="en-US" sz="1400" dirty="0"/>
                  <a:t>has been fitted </a:t>
                </a:r>
                <a:r>
                  <a:rPr lang="en-US" sz="1400" b="1" dirty="0"/>
                  <a:t>in the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/>
                      </a:rPr>
                      <m:t>𝟑</m:t>
                    </m:r>
                  </m:oMath>
                </a14:m>
                <a:r>
                  <a:rPr lang="en-US" sz="1400" b="1" dirty="0"/>
                  <a:t> variables </a:t>
                </a:r>
                <a:r>
                  <a:rPr lang="en-US" sz="1400" dirty="0"/>
                  <a:t>added to a GMM of 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1400" b="1" dirty="0"/>
                  <a:t> components for the step angle </a:t>
                </a:r>
                <a:r>
                  <a:rPr lang="en-US" sz="1400" dirty="0"/>
                  <a:t>- </a:t>
                </a:r>
                <a14:m>
                  <m:oMath xmlns:m="http://schemas.openxmlformats.org/officeDocument/2006/math">
                    <m:r>
                      <a:rPr lang="el-GR" sz="1400" i="1" dirty="0" smtClean="0">
                        <a:latin typeface="Cambria Math" panose="02040503050406030204" pitchFamily="18" charset="0"/>
                      </a:rPr>
                      <m:t>430</m:t>
                    </m:r>
                  </m:oMath>
                </a14:m>
                <a:r>
                  <a:rPr lang="el-GR" sz="1400" dirty="0"/>
                  <a:t> </a:t>
                </a:r>
                <a:r>
                  <a:rPr lang="en-US" sz="1400" dirty="0"/>
                  <a:t>GMMs in total (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215</m:t>
                    </m:r>
                  </m:oMath>
                </a14:m>
                <a:r>
                  <a:rPr lang="en-US" sz="1400" dirty="0"/>
                  <a:t>x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/>
                  <a:t>The</a:t>
                </a:r>
                <a:r>
                  <a:rPr lang="el-GR" sz="1400" dirty="0"/>
                  <a:t> </a:t>
                </a:r>
                <a:r>
                  <a:rPr lang="en-US" sz="1400" dirty="0"/>
                  <a:t>GMMs describe the distributions successfully as proved by the use of the two-sample Kolmogorov-Smirnov test</a:t>
                </a:r>
                <a:endParaRPr lang="el-GR" sz="1400" dirty="0"/>
              </a:p>
              <a:p>
                <a:pPr lvl="0">
                  <a:buClr>
                    <a:srgbClr val="56C5FF"/>
                  </a:buClr>
                </a:pPr>
                <a:r>
                  <a:rPr lang="en-US" sz="1600" dirty="0">
                    <a:solidFill>
                      <a:prstClr val="white"/>
                    </a:solidFill>
                  </a:rPr>
                  <a:t>Each GMM is characterized by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prstClr val="white"/>
                        </a:solidFill>
                        <a:latin typeface="Cambria Math"/>
                      </a:rPr>
                      <m:t>3</m:t>
                    </m:r>
                  </m:oMath>
                </a14:m>
                <a:r>
                  <a:rPr lang="en-US" sz="1600" dirty="0">
                    <a:solidFill>
                      <a:prstClr val="white"/>
                    </a:solidFill>
                  </a:rPr>
                  <a:t> parameters</a:t>
                </a:r>
                <a:r>
                  <a:rPr lang="el-GR" sz="1600" dirty="0">
                    <a:solidFill>
                      <a:prstClr val="white"/>
                    </a:solidFill>
                  </a:rPr>
                  <a:t>: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b="1" dirty="0">
                    <a:solidFill>
                      <a:prstClr val="white"/>
                    </a:solidFill>
                  </a:rPr>
                  <a:t>Mean table (mu)</a:t>
                </a:r>
                <a:r>
                  <a:rPr lang="en-US" sz="1400" dirty="0">
                    <a:solidFill>
                      <a:prstClr val="white"/>
                    </a:solidFill>
                  </a:rPr>
                  <a:t>: components x variables vector</a:t>
                </a:r>
                <a:r>
                  <a:rPr lang="el-GR" sz="1400" dirty="0">
                    <a:solidFill>
                      <a:prstClr val="white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l-GR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l-GR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>
                    <a:solidFill>
                      <a:prstClr val="white"/>
                    </a:solidFill>
                  </a:rPr>
                  <a:t>for the </a:t>
                </a:r>
                <a14:m>
                  <m:oMath xmlns:m="http://schemas.openxmlformats.org/officeDocument/2006/math">
                    <m:r>
                      <a:rPr lang="el-GR" sz="1400" i="1" dirty="0" smtClean="0">
                        <a:solidFill>
                          <a:prstClr val="white"/>
                        </a:solidFill>
                        <a:latin typeface="Cambria Math"/>
                      </a:rPr>
                      <m:t>3</m:t>
                    </m:r>
                  </m:oMath>
                </a14:m>
                <a:r>
                  <a:rPr lang="el-GR" sz="1400" dirty="0">
                    <a:solidFill>
                      <a:prstClr val="white"/>
                    </a:solidFill>
                  </a:rPr>
                  <a:t> </a:t>
                </a:r>
                <a:r>
                  <a:rPr lang="en-US" sz="1400" dirty="0">
                    <a:solidFill>
                      <a:prstClr val="white"/>
                    </a:solidFill>
                  </a:rPr>
                  <a:t>variables or</a:t>
                </a:r>
                <a:r>
                  <a:rPr lang="el-GR" sz="1400" dirty="0">
                    <a:solidFill>
                      <a:prstClr val="whit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sz="14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400" dirty="0">
                    <a:solidFill>
                      <a:prstClr val="white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l-GR" sz="1400" dirty="0">
                    <a:solidFill>
                      <a:prstClr val="white"/>
                    </a:solidFill>
                  </a:rPr>
                  <a:t> </a:t>
                </a:r>
                <a:r>
                  <a:rPr lang="en-US" sz="1400" dirty="0">
                    <a:solidFill>
                      <a:prstClr val="white"/>
                    </a:solidFill>
                  </a:rPr>
                  <a:t>for the angle</a:t>
                </a:r>
                <a:r>
                  <a:rPr lang="el-GR" sz="1400" dirty="0">
                    <a:solidFill>
                      <a:prstClr val="white"/>
                    </a:solidFill>
                  </a:rPr>
                  <a:t>)</a:t>
                </a:r>
                <a:endParaRPr lang="en-US" sz="1400" dirty="0">
                  <a:solidFill>
                    <a:prstClr val="white"/>
                  </a:solidFill>
                </a:endParaRP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b="1" dirty="0">
                    <a:solidFill>
                      <a:prstClr val="white"/>
                    </a:solidFill>
                  </a:rPr>
                  <a:t>Mixing probability – component proportion</a:t>
                </a:r>
                <a:r>
                  <a:rPr lang="en-US" sz="1400" dirty="0">
                    <a:solidFill>
                      <a:prstClr val="white"/>
                    </a:solidFill>
                  </a:rPr>
                  <a:t>: array in the size of the GMM’s component number (</a:t>
                </a:r>
                <a:r>
                  <a:rPr lang="el-GR" sz="1400" dirty="0">
                    <a:solidFill>
                      <a:srgbClr val="FF0000"/>
                    </a:solidFill>
                  </a:rPr>
                  <a:t>5 </a:t>
                </a:r>
                <a:r>
                  <a:rPr lang="en-US" sz="1400" dirty="0">
                    <a:solidFill>
                      <a:srgbClr val="FF0000"/>
                    </a:solidFill>
                  </a:rPr>
                  <a:t>or</a:t>
                </a:r>
                <a:r>
                  <a:rPr lang="el-GR" sz="1400" dirty="0">
                    <a:solidFill>
                      <a:srgbClr val="FF0000"/>
                    </a:solidFill>
                  </a:rPr>
                  <a:t> 3</a:t>
                </a:r>
                <a:r>
                  <a:rPr lang="el-GR" sz="1400" dirty="0">
                    <a:solidFill>
                      <a:prstClr val="white"/>
                    </a:solidFill>
                  </a:rPr>
                  <a:t>) – </a:t>
                </a:r>
                <a:r>
                  <a:rPr lang="en-US" sz="1400" dirty="0">
                    <a:solidFill>
                      <a:prstClr val="white"/>
                    </a:solidFill>
                  </a:rPr>
                  <a:t>summed to</a:t>
                </a:r>
                <a:r>
                  <a:rPr lang="el-GR" sz="1400" dirty="0">
                    <a:solidFill>
                      <a:prstClr val="whit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sz="14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400" dirty="0">
                    <a:solidFill>
                      <a:prstClr val="white"/>
                    </a:solidFill>
                  </a:rPr>
                  <a:t>, describes the </a:t>
                </a:r>
                <a:r>
                  <a:rPr lang="en-US" sz="1400" dirty="0"/>
                  <a:t> a-posteriori estimates  of the component probabilities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b="1" dirty="0">
                    <a:solidFill>
                      <a:prstClr val="white"/>
                    </a:solidFill>
                  </a:rPr>
                  <a:t>Covariance matrix (Sigma)</a:t>
                </a:r>
                <a:r>
                  <a:rPr lang="el-GR" sz="1400" dirty="0">
                    <a:solidFill>
                      <a:prstClr val="white"/>
                    </a:solidFill>
                  </a:rPr>
                  <a:t>: </a:t>
                </a:r>
                <a:r>
                  <a:rPr lang="en-US" sz="1400" dirty="0">
                    <a:solidFill>
                      <a:prstClr val="white"/>
                    </a:solidFill>
                  </a:rPr>
                  <a:t>Symmetric and positive semi-definite vector describing the covariance between variables</a:t>
                </a:r>
                <a:r>
                  <a:rPr lang="el-GR" sz="1400" dirty="0">
                    <a:solidFill>
                      <a:prstClr val="white"/>
                    </a:solidFill>
                  </a:rPr>
                  <a:t> των μεταβλητών</a:t>
                </a:r>
                <a:r>
                  <a:rPr lang="en-US" sz="1400" dirty="0">
                    <a:solidFill>
                      <a:prstClr val="white"/>
                    </a:solidFill>
                  </a:rPr>
                  <a:t>. Size:</a:t>
                </a:r>
                <a:r>
                  <a:rPr lang="el-GR" sz="1400" dirty="0">
                    <a:solidFill>
                      <a:prstClr val="white"/>
                    </a:solidFill>
                  </a:rPr>
                  <a:t> </a:t>
                </a:r>
                <a:r>
                  <a:rPr lang="en-US" sz="1400" dirty="0">
                    <a:solidFill>
                      <a:prstClr val="white"/>
                    </a:solidFill>
                  </a:rPr>
                  <a:t>variables x variables</a:t>
                </a:r>
                <a:r>
                  <a:rPr lang="el-GR" sz="1400" dirty="0">
                    <a:solidFill>
                      <a:prstClr val="white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l-GR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l-GR" sz="1400" dirty="0">
                    <a:solidFill>
                      <a:srgbClr val="FF0000"/>
                    </a:solidFill>
                  </a:rPr>
                  <a:t>ή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l-GR" sz="1400" dirty="0">
                    <a:solidFill>
                      <a:srgbClr val="FF0000"/>
                    </a:solidFill>
                  </a:rPr>
                  <a:t>τιμή</a:t>
                </a:r>
                <a:r>
                  <a:rPr lang="el-GR" sz="1400" dirty="0">
                    <a:solidFill>
                      <a:prstClr val="white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9208" y="891380"/>
                <a:ext cx="8965583" cy="4118769"/>
              </a:xfrm>
              <a:blipFill rotWithShape="1">
                <a:blip r:embed="rId3"/>
                <a:stretch>
                  <a:fillRect l="-272" r="-40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2">
            <a:extLst>
              <a:ext uri="{FF2B5EF4-FFF2-40B4-BE49-F238E27FC236}">
                <a16:creationId xmlns:a16="http://schemas.microsoft.com/office/drawing/2014/main" xmlns="" id="{FA2D55A2-1E3E-4B21-A3D0-3CADD102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95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sz="2800" dirty="0"/>
              <a:t>Variable Modeling</a:t>
            </a:r>
          </a:p>
        </p:txBody>
      </p:sp>
    </p:spTree>
    <p:extLst>
      <p:ext uri="{BB962C8B-B14F-4D97-AF65-F5344CB8AC3E}">
        <p14:creationId xmlns:p14="http://schemas.microsoft.com/office/powerpoint/2010/main" val="19026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9208" y="891380"/>
                <a:ext cx="8965583" cy="4042569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600" b="1" dirty="0"/>
                  <a:t>Modeling </a:t>
                </a:r>
                <a:r>
                  <a:rPr lang="en-US" sz="1600" dirty="0"/>
                  <a:t>the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sz="1600" dirty="0"/>
                  <a:t> GMM parameters in order to extract a complete statistical model that describes the human gait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GMMs have been used for the parameter modeling once again</a:t>
                </a:r>
                <a:endParaRPr lang="el-GR" sz="1600" dirty="0"/>
              </a:p>
              <a:p>
                <a:r>
                  <a:rPr lang="en-US" sz="1600" b="1" dirty="0"/>
                  <a:t>Modeling mu</a:t>
                </a:r>
                <a:r>
                  <a:rPr lang="en-US" sz="1600" dirty="0"/>
                  <a:t>:</a:t>
                </a:r>
                <a:endParaRPr lang="el-GR" sz="1600" dirty="0"/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/>
                  <a:t>Separate GMMs for each variable’s mu have been fitted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/>
                  <a:t>One GMM for each component of each variable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/>
                  <a:t>Unification and sorting of </a:t>
                </a:r>
                <a:r>
                  <a:rPr lang="en-US" sz="1400" dirty="0" err="1"/>
                  <a:t>mu</a:t>
                </a:r>
                <a:r>
                  <a:rPr lang="en-US" sz="1100" dirty="0" err="1"/>
                  <a:t>s</a:t>
                </a:r>
                <a:r>
                  <a:rPr lang="en-US" sz="1400" dirty="0"/>
                  <a:t> in order to acknowledge the small values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/>
                  <a:t>Therefore, </a:t>
                </a:r>
                <a14:m>
                  <m:oMath xmlns:m="http://schemas.openxmlformats.org/officeDocument/2006/math">
                    <m:r>
                      <a:rPr lang="el-GR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l-GR" sz="1400" dirty="0"/>
                  <a:t> </a:t>
                </a:r>
                <a:r>
                  <a:rPr lang="en-US" sz="1400" dirty="0"/>
                  <a:t>GMMs have been fitted for each of the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sz="1400" dirty="0"/>
                  <a:t> variables</a:t>
                </a:r>
                <a:r>
                  <a:rPr lang="el-GR" sz="1400" dirty="0"/>
                  <a:t> </a:t>
                </a:r>
                <a:r>
                  <a:rPr lang="en-US" sz="1400" dirty="0"/>
                  <a:t>Dt, </a:t>
                </a:r>
                <a:r>
                  <a:rPr lang="en-US" sz="1400" dirty="0" err="1"/>
                  <a:t>meanF</a:t>
                </a:r>
                <a:r>
                  <a:rPr lang="en-US" sz="1400" dirty="0"/>
                  <a:t>, length and</a:t>
                </a:r>
                <a:r>
                  <a:rPr lang="el-GR" sz="1400" dirty="0"/>
                  <a:t> </a:t>
                </a:r>
                <a14:m>
                  <m:oMath xmlns:m="http://schemas.openxmlformats.org/officeDocument/2006/math">
                    <m:r>
                      <a:rPr lang="el-GR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l-GR" sz="1400" dirty="0"/>
                  <a:t> </a:t>
                </a:r>
                <a:r>
                  <a:rPr lang="en-US" sz="1400" dirty="0"/>
                  <a:t>GMMs for the angle</a:t>
                </a:r>
                <a:r>
                  <a:rPr lang="el-GR" sz="1400" dirty="0"/>
                  <a:t> – </a:t>
                </a:r>
                <a:r>
                  <a:rPr lang="en-US" sz="1400" dirty="0"/>
                  <a:t>Total: </a:t>
                </a:r>
                <a14:m>
                  <m:oMath xmlns:m="http://schemas.openxmlformats.org/officeDocument/2006/math">
                    <m:r>
                      <a:rPr lang="el-GR" sz="1400" b="1" i="1" dirty="0" smtClean="0">
                        <a:latin typeface="Cambria Math" panose="02040503050406030204" pitchFamily="18" charset="0"/>
                      </a:rPr>
                      <m:t>𝟏𝟖</m:t>
                    </m:r>
                  </m:oMath>
                </a14:m>
                <a:r>
                  <a:rPr lang="el-GR" sz="1400" b="1" dirty="0"/>
                  <a:t> </a:t>
                </a:r>
                <a:r>
                  <a:rPr lang="en-US" sz="1400" b="1" dirty="0"/>
                  <a:t>GMMs </a:t>
                </a:r>
                <a:r>
                  <a:rPr lang="en-US" sz="1400" dirty="0"/>
                  <a:t>for the mu modeling</a:t>
                </a:r>
                <a:endParaRPr lang="el-GR" sz="1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9208" y="891380"/>
                <a:ext cx="8965583" cy="4042569"/>
              </a:xfrm>
              <a:blipFill rotWithShape="1">
                <a:blip r:embed="rId3"/>
                <a:stretch>
                  <a:fillRect l="-272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2">
            <a:extLst>
              <a:ext uri="{FF2B5EF4-FFF2-40B4-BE49-F238E27FC236}">
                <a16:creationId xmlns:a16="http://schemas.microsoft.com/office/drawing/2014/main" xmlns="" id="{FA2D55A2-1E3E-4B21-A3D0-3CADD102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95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sz="2800" dirty="0"/>
              <a:t>Parameter Modeling</a:t>
            </a:r>
          </a:p>
        </p:txBody>
      </p:sp>
    </p:spTree>
    <p:extLst>
      <p:ext uri="{BB962C8B-B14F-4D97-AF65-F5344CB8AC3E}">
        <p14:creationId xmlns:p14="http://schemas.microsoft.com/office/powerpoint/2010/main" val="192459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9208" y="819149"/>
                <a:ext cx="8965583" cy="4191001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600" dirty="0"/>
                  <a:t>Modeling</a:t>
                </a:r>
                <a:r>
                  <a:rPr lang="el-GR" sz="1600" dirty="0"/>
                  <a:t> </a:t>
                </a:r>
                <a:r>
                  <a:rPr lang="en-US" sz="1600" b="1" dirty="0"/>
                  <a:t>mixing probability – component proportion</a:t>
                </a:r>
                <a:r>
                  <a:rPr lang="en-US" sz="1600" dirty="0"/>
                  <a:t>:</a:t>
                </a:r>
                <a:endParaRPr lang="el-GR" sz="1600" dirty="0"/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/>
                  <a:t>A GMM describing the component proportion of each component has been fitted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/>
                  <a:t>Correlation with mu values – During </a:t>
                </a:r>
                <a:r>
                  <a:rPr lang="en-US" sz="1400" dirty="0" err="1"/>
                  <a:t>mu’s</a:t>
                </a:r>
                <a:r>
                  <a:rPr lang="en-US" sz="1400" dirty="0"/>
                  <a:t> sorting, the proportions are shifted to </a:t>
                </a:r>
                <a:r>
                  <a:rPr lang="en-US" sz="1400" dirty="0" err="1"/>
                  <a:t>correpsond</a:t>
                </a:r>
                <a:r>
                  <a:rPr lang="en-US" sz="1400" dirty="0"/>
                  <a:t> to the components </a:t>
                </a:r>
                <a:r>
                  <a:rPr lang="en-US" sz="1400" dirty="0" err="1"/>
                  <a:t>mus</a:t>
                </a:r>
                <a:endParaRPr lang="en-US" sz="1400" dirty="0"/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/>
                  <a:t>Thus, </a:t>
                </a:r>
                <a14:m>
                  <m:oMath xmlns:m="http://schemas.openxmlformats.org/officeDocument/2006/math">
                    <m:r>
                      <a:rPr lang="el-GR" sz="1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l-GR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/>
                  <a:t>GMMs describing the</a:t>
                </a:r>
                <a:r>
                  <a:rPr lang="el-GR" sz="1400" dirty="0"/>
                  <a:t> </a:t>
                </a:r>
                <a14:m>
                  <m:oMath xmlns:m="http://schemas.openxmlformats.org/officeDocument/2006/math">
                    <m:r>
                      <a:rPr lang="el-GR" sz="140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l-GR" sz="1400" dirty="0"/>
                  <a:t> </a:t>
                </a:r>
                <a:r>
                  <a:rPr lang="en-US" sz="1400" dirty="0"/>
                  <a:t>variables Dt, </a:t>
                </a:r>
                <a:r>
                  <a:rPr lang="en-US" sz="1400" dirty="0" err="1"/>
                  <a:t>meanF</a:t>
                </a:r>
                <a:r>
                  <a:rPr lang="en-US" sz="1400" dirty="0"/>
                  <a:t>, length and</a:t>
                </a:r>
                <a:r>
                  <a:rPr lang="el-GR" sz="1400" dirty="0"/>
                  <a:t> </a:t>
                </a:r>
                <a14:m>
                  <m:oMath xmlns:m="http://schemas.openxmlformats.org/officeDocument/2006/math">
                    <m:r>
                      <a:rPr lang="el-GR" sz="14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3</m:t>
                    </m:r>
                  </m:oMath>
                </a14:m>
                <a:r>
                  <a:rPr lang="el-GR" sz="1400" dirty="0"/>
                  <a:t> </a:t>
                </a:r>
                <a:r>
                  <a:rPr lang="en-US" sz="1400" dirty="0"/>
                  <a:t>GMMs for the angle have been fitted</a:t>
                </a:r>
                <a:r>
                  <a:rPr lang="el-GR" sz="1400" dirty="0"/>
                  <a:t> – </a:t>
                </a:r>
                <a:r>
                  <a:rPr lang="en-US" sz="1400" dirty="0"/>
                  <a:t>Total:</a:t>
                </a:r>
                <a:r>
                  <a:rPr lang="el-GR" sz="1400" dirty="0"/>
                  <a:t> </a:t>
                </a:r>
                <a:r>
                  <a:rPr lang="el-GR" sz="1400" b="1" dirty="0">
                    <a:solidFill>
                      <a:srgbClr val="FF0000"/>
                    </a:solidFill>
                  </a:rPr>
                  <a:t>8 </a:t>
                </a:r>
                <a:r>
                  <a:rPr lang="en-US" sz="1400" b="1" dirty="0"/>
                  <a:t>GMMs </a:t>
                </a:r>
                <a:r>
                  <a:rPr lang="en-US" sz="1400" dirty="0"/>
                  <a:t>to describe the component proportion</a:t>
                </a:r>
                <a:endParaRPr lang="el-GR" sz="1400" dirty="0"/>
              </a:p>
              <a:p>
                <a:pPr lvl="0">
                  <a:buClr>
                    <a:srgbClr val="56C5FF"/>
                  </a:buClr>
                </a:pPr>
                <a:r>
                  <a:rPr lang="en-US" sz="1600" dirty="0">
                    <a:solidFill>
                      <a:prstClr val="white"/>
                    </a:solidFill>
                  </a:rPr>
                  <a:t>Modeling </a:t>
                </a:r>
                <a:r>
                  <a:rPr lang="en-US" sz="1600" b="1" dirty="0">
                    <a:solidFill>
                      <a:prstClr val="white"/>
                    </a:solidFill>
                  </a:rPr>
                  <a:t>Sigma</a:t>
                </a:r>
                <a:r>
                  <a:rPr lang="en-US" sz="1600" dirty="0">
                    <a:solidFill>
                      <a:prstClr val="white"/>
                    </a:solidFill>
                  </a:rPr>
                  <a:t>:</a:t>
                </a:r>
                <a:endParaRPr lang="el-GR" sz="1600" dirty="0">
                  <a:solidFill>
                    <a:prstClr val="white"/>
                  </a:solidFill>
                </a:endParaRP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/>
                  <a:t>A GMM for each critical value of Sigma has been fitted</a:t>
                </a:r>
                <a:r>
                  <a:rPr lang="el-GR" sz="1400" dirty="0"/>
                  <a:t>, </a:t>
                </a:r>
                <a:r>
                  <a:rPr lang="en-US" sz="1400" dirty="0"/>
                  <a:t>i.e. for GMMs describing</a:t>
                </a:r>
                <a:r>
                  <a:rPr lang="el-GR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400" dirty="0"/>
                  <a:t> variables, a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400" dirty="0"/>
                  <a:t>x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400" dirty="0"/>
                  <a:t> matix containing </a:t>
                </a:r>
                <a:r>
                  <a:rPr lang="el-GR" sz="1400" dirty="0"/>
                  <a:t>6 </a:t>
                </a:r>
                <a:r>
                  <a:rPr lang="en-US" sz="1400" dirty="0"/>
                  <a:t>critical values is required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l-GR" sz="1400" dirty="0"/>
                  <a:t>6 </a:t>
                </a:r>
                <a:r>
                  <a:rPr lang="en-US" sz="1400" dirty="0"/>
                  <a:t>critical values: the</a:t>
                </a:r>
                <a:r>
                  <a:rPr lang="el-GR" sz="1400" dirty="0"/>
                  <a:t> </a:t>
                </a:r>
                <a:r>
                  <a:rPr lang="en-US" sz="1400" dirty="0"/>
                  <a:t>matrix diagonal and the </a:t>
                </a:r>
                <a:r>
                  <a:rPr lang="en-US" sz="1400" dirty="0" err="1"/>
                  <a:t>covariances</a:t>
                </a:r>
                <a:r>
                  <a:rPr lang="en-US" sz="1400" dirty="0"/>
                  <a:t> between </a:t>
                </a:r>
                <a:r>
                  <a:rPr lang="el-GR" sz="1400" dirty="0"/>
                  <a:t>1</a:t>
                </a:r>
                <a:r>
                  <a:rPr lang="en-US" sz="1400" baseline="30000" dirty="0" err="1"/>
                  <a:t>st</a:t>
                </a:r>
                <a:r>
                  <a:rPr lang="el-GR" sz="1400" dirty="0"/>
                  <a:t> -2</a:t>
                </a:r>
                <a:r>
                  <a:rPr lang="en-US" sz="1400" baseline="30000" dirty="0" err="1"/>
                  <a:t>nd</a:t>
                </a:r>
                <a:r>
                  <a:rPr lang="el-GR" sz="1400" dirty="0"/>
                  <a:t>, 1</a:t>
                </a:r>
                <a:r>
                  <a:rPr lang="en-US" sz="1400" baseline="30000" dirty="0" err="1"/>
                  <a:t>st</a:t>
                </a:r>
                <a:r>
                  <a:rPr lang="el-GR" sz="1400" dirty="0"/>
                  <a:t> - 3</a:t>
                </a:r>
                <a:r>
                  <a:rPr lang="en-US" sz="1400" baseline="30000" dirty="0" err="1"/>
                  <a:t>rd</a:t>
                </a:r>
                <a:r>
                  <a:rPr lang="en-US" sz="1400" baseline="30000" dirty="0"/>
                  <a:t> </a:t>
                </a:r>
                <a:r>
                  <a:rPr lang="en-US" sz="1400" dirty="0"/>
                  <a:t>and </a:t>
                </a:r>
                <a:r>
                  <a:rPr lang="el-GR" sz="1400" dirty="0"/>
                  <a:t>2</a:t>
                </a:r>
                <a:r>
                  <a:rPr lang="en-US" sz="1400" baseline="30000" dirty="0" err="1"/>
                  <a:t>nd</a:t>
                </a:r>
                <a:r>
                  <a:rPr lang="el-GR" sz="1400" dirty="0"/>
                  <a:t> - 3</a:t>
                </a:r>
                <a:r>
                  <a:rPr lang="en-US" sz="1400" baseline="30000" dirty="0" err="1"/>
                  <a:t>rd</a:t>
                </a:r>
                <a:r>
                  <a:rPr lang="en-US" sz="1400" baseline="30000" dirty="0"/>
                  <a:t> </a:t>
                </a:r>
                <a:r>
                  <a:rPr lang="en-US" sz="1400" dirty="0"/>
                  <a:t>variable</a:t>
                </a:r>
                <a:endParaRPr lang="el-GR" sz="1400" dirty="0"/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/>
                  <a:t>Unified covariance matrices containing the critical values have been created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400" dirty="0"/>
                  <a:t>Concluding,</a:t>
                </a:r>
                <a:r>
                  <a:rPr lang="el-GR" sz="1400" dirty="0"/>
                  <a:t> 6 </a:t>
                </a:r>
                <a:r>
                  <a:rPr lang="en-US" sz="1400" dirty="0"/>
                  <a:t>GMMs describing the</a:t>
                </a:r>
                <a:r>
                  <a:rPr lang="el-GR" sz="1400" dirty="0"/>
                  <a:t> </a:t>
                </a:r>
                <a14:m>
                  <m:oMath xmlns:m="http://schemas.openxmlformats.org/officeDocument/2006/math">
                    <m:r>
                      <a:rPr lang="el-GR" sz="1400" i="1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l-GR" sz="1400" dirty="0"/>
                  <a:t> </a:t>
                </a:r>
                <a:r>
                  <a:rPr lang="en-US" sz="1400" dirty="0"/>
                  <a:t>variables</a:t>
                </a:r>
                <a:r>
                  <a:rPr lang="el-GR" sz="1400" dirty="0"/>
                  <a:t> </a:t>
                </a:r>
                <a:r>
                  <a:rPr lang="en-US" sz="1400" dirty="0"/>
                  <a:t>Dt, </a:t>
                </a:r>
                <a:r>
                  <a:rPr lang="en-US" sz="1400" dirty="0" err="1"/>
                  <a:t>meanF</a:t>
                </a:r>
                <a:r>
                  <a:rPr lang="en-US" sz="1400" dirty="0"/>
                  <a:t>, length and </a:t>
                </a:r>
                <a14:m>
                  <m:oMath xmlns:m="http://schemas.openxmlformats.org/officeDocument/2006/math">
                    <m:r>
                      <a:rPr lang="el-GR" sz="1400" i="1" dirty="0" smtClean="0">
                        <a:latin typeface="Cambria Math"/>
                      </a:rPr>
                      <m:t>1 </m:t>
                    </m:r>
                  </m:oMath>
                </a14:m>
                <a:r>
                  <a:rPr lang="en-US" sz="1400" dirty="0"/>
                  <a:t>GMM GMMs for the angle have been fitted</a:t>
                </a:r>
                <a:r>
                  <a:rPr lang="el-GR" sz="1400" dirty="0"/>
                  <a:t> – </a:t>
                </a:r>
                <a:r>
                  <a:rPr lang="en-US" sz="1400" dirty="0"/>
                  <a:t>Total: </a:t>
                </a:r>
                <a14:m>
                  <m:oMath xmlns:m="http://schemas.openxmlformats.org/officeDocument/2006/math">
                    <m:r>
                      <a:rPr lang="el-GR" sz="1400" b="1" i="1" dirty="0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l-GR" sz="1400" dirty="0"/>
                  <a:t> </a:t>
                </a:r>
                <a:r>
                  <a:rPr lang="en-US" sz="1400" b="1" dirty="0"/>
                  <a:t>GMMs </a:t>
                </a:r>
                <a:r>
                  <a:rPr lang="en-US" sz="1400" dirty="0"/>
                  <a:t>to describe Sigma</a:t>
                </a:r>
                <a:endParaRPr lang="el-GR" sz="1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9208" y="819149"/>
                <a:ext cx="8965583" cy="4191001"/>
              </a:xfrm>
              <a:blipFill rotWithShape="1">
                <a:blip r:embed="rId3"/>
                <a:stretch>
                  <a:fillRect l="-272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2">
            <a:extLst>
              <a:ext uri="{FF2B5EF4-FFF2-40B4-BE49-F238E27FC236}">
                <a16:creationId xmlns:a16="http://schemas.microsoft.com/office/drawing/2014/main" xmlns="" id="{FA2D55A2-1E3E-4B21-A3D0-3CADD102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950"/>
          </a:xfrm>
        </p:spPr>
        <p:txBody>
          <a:bodyPr rtlCol="0" anchor="ctr">
            <a:normAutofit/>
          </a:bodyPr>
          <a:lstStyle/>
          <a:p>
            <a:pPr algn="ctr"/>
            <a:r>
              <a:rPr lang="en-US" sz="2800" dirty="0"/>
              <a:t>Parameter Modeling</a:t>
            </a:r>
          </a:p>
        </p:txBody>
      </p:sp>
    </p:spTree>
    <p:extLst>
      <p:ext uri="{BB962C8B-B14F-4D97-AF65-F5344CB8AC3E}">
        <p14:creationId xmlns:p14="http://schemas.microsoft.com/office/powerpoint/2010/main" val="126768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xmlns="" id="{FA2D55A2-1E3E-4B21-A3D0-3CADD102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66675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sz="2800" dirty="0"/>
              <a:t>Modeling mu</a:t>
            </a:r>
            <a:r>
              <a:rPr lang="el-GR" sz="2800" dirty="0"/>
              <a:t> - </a:t>
            </a:r>
            <a:r>
              <a:rPr lang="en-US" sz="2800" dirty="0"/>
              <a:t>Logic</a:t>
            </a:r>
          </a:p>
        </p:txBody>
      </p:sp>
      <p:pic>
        <p:nvPicPr>
          <p:cNvPr id="18" name="Content Placeholder 1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F5E70531-03BD-4EFA-9954-244A5BCC23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8575"/>
            <a:ext cx="4532244" cy="508635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">
                <a:extLst>
                  <a:ext uri="{FF2B5EF4-FFF2-40B4-BE49-F238E27FC236}">
                    <a16:creationId xmlns:a16="http://schemas.microsoft.com/office/drawing/2014/main" xmlns="" id="{E2F9119C-CC34-4C6D-8B6E-EF24B4438B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666750"/>
                <a:ext cx="4572001" cy="444817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dirty="0"/>
                  <a:t>Modeling mean values of the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/>
                      </a:rPr>
                      <m:t>𝟓</m:t>
                    </m:r>
                  </m:oMath>
                </a14:m>
                <a:r>
                  <a:rPr lang="en-US" sz="1600" b="1" dirty="0"/>
                  <a:t> components describing </a:t>
                </a:r>
                <a14:m>
                  <m:oMath xmlns:m="http://schemas.openxmlformats.org/officeDocument/2006/math">
                    <m:r>
                      <a:rPr lang="el-GR" sz="1600" b="1" i="0" smtClean="0">
                        <a:latin typeface="Cambria Math"/>
                      </a:rPr>
                      <m:t>𝚫</m:t>
                    </m:r>
                    <m:r>
                      <a:rPr lang="en-US" sz="1600" b="1" i="0" smtClean="0">
                        <a:latin typeface="Cambria Math"/>
                      </a:rPr>
                      <m:t>𝐭</m:t>
                    </m:r>
                  </m:oMath>
                </a14:m>
                <a:endParaRPr lang="en-US" sz="1600" dirty="0"/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The same procedure is followed for </a:t>
                </a:r>
                <a:r>
                  <a:rPr lang="en-US" sz="1500" dirty="0" err="1">
                    <a:solidFill>
                      <a:prstClr val="white"/>
                    </a:solidFill>
                  </a:rPr>
                  <a:t>meanF</a:t>
                </a:r>
                <a:r>
                  <a:rPr lang="en-US" sz="1500" dirty="0">
                    <a:solidFill>
                      <a:prstClr val="white"/>
                    </a:solidFill>
                  </a:rPr>
                  <a:t>, length</a:t>
                </a:r>
                <a:endParaRPr lang="el-GR" sz="1500" dirty="0">
                  <a:solidFill>
                    <a:prstClr val="white"/>
                  </a:solidFill>
                </a:endParaRP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Each first column’s values are corresponding to the mean value of each component describing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500" b="0" i="0" smtClean="0">
                        <a:solidFill>
                          <a:prstClr val="white"/>
                        </a:solidFill>
                        <a:latin typeface="Cambria Math"/>
                      </a:rPr>
                      <m:t>Δ</m:t>
                    </m:r>
                    <m:r>
                      <m:rPr>
                        <m:sty m:val="p"/>
                      </m:rPr>
                      <a:rPr lang="en-US" sz="1500" b="0" i="0" smtClean="0">
                        <a:solidFill>
                          <a:prstClr val="white"/>
                        </a:solidFill>
                        <a:latin typeface="Cambria Math"/>
                      </a:rPr>
                      <m:t>t</m:t>
                    </m:r>
                  </m:oMath>
                </a14:m>
                <a:endParaRPr lang="el-GR" sz="1500" dirty="0">
                  <a:solidFill>
                    <a:prstClr val="white"/>
                  </a:solidFill>
                </a:endParaRP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Modeling each of the</a:t>
                </a:r>
                <a:r>
                  <a:rPr lang="en-US" sz="15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sz="15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l-GR" sz="1500" dirty="0">
                    <a:solidFill>
                      <a:srgbClr val="FF0000"/>
                    </a:solidFill>
                  </a:rPr>
                  <a:t> </a:t>
                </a:r>
                <a:r>
                  <a:rPr lang="en-US" sz="1500" dirty="0">
                    <a:solidFill>
                      <a:prstClr val="white"/>
                    </a:solidFill>
                  </a:rPr>
                  <a:t>values describing each variable</a:t>
                </a:r>
                <a:endParaRPr lang="el-GR" sz="1500" dirty="0">
                  <a:solidFill>
                    <a:prstClr val="white"/>
                  </a:solidFill>
                </a:endParaRP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500" dirty="0">
                    <a:solidFill>
                      <a:prstClr val="white"/>
                    </a:solidFill>
                  </a:rPr>
                  <a:t>Initially, ascending sorting of the variable’s mean values is performed</a:t>
                </a:r>
              </a:p>
            </p:txBody>
          </p:sp>
        </mc:Choice>
        <mc:Fallback xmlns="">
          <p:sp>
            <p:nvSpPr>
              <p:cNvPr id="19" name="Content Placeholder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F9119C-CC34-4C6D-8B6E-EF24B4438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66750"/>
                <a:ext cx="4572001" cy="4448175"/>
              </a:xfrm>
              <a:prstGeom prst="rect">
                <a:avLst/>
              </a:prstGeom>
              <a:blipFill rotWithShape="1">
                <a:blip r:embed="rId4"/>
                <a:stretch>
                  <a:fillRect l="-400" r="-26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70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f02895261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_12786175_TF02895261" id="{09871225-3C89-4965-9994-3C1727E7602C}" vid="{4AD81417-1316-475F-B518-906C0D665D5C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4873beb7-5857-4685-be1f-d57550cc96cc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1631</Words>
  <Application>Microsoft Office PowerPoint</Application>
  <PresentationFormat>Προβολή στην οθόνη (16:9)</PresentationFormat>
  <Paragraphs>167</Paragraphs>
  <Slides>25</Slides>
  <Notes>25</Notes>
  <HiddenSlides>0</HiddenSlides>
  <MMClips>0</MMClip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25</vt:i4>
      </vt:variant>
    </vt:vector>
  </HeadingPairs>
  <TitlesOfParts>
    <vt:vector size="26" baseType="lpstr">
      <vt:lpstr>tf02895261</vt:lpstr>
      <vt:lpstr>Study, modeling and simulation of pedestrian walk with regard to the improvement of stability and comfort on walkways</vt:lpstr>
      <vt:lpstr>Goals</vt:lpstr>
      <vt:lpstr>The Database</vt:lpstr>
      <vt:lpstr>The Database - Example</vt:lpstr>
      <vt:lpstr>Variable Extraction</vt:lpstr>
      <vt:lpstr>Variable Modeling</vt:lpstr>
      <vt:lpstr>Parameter Modeling</vt:lpstr>
      <vt:lpstr>Parameter Modeling</vt:lpstr>
      <vt:lpstr>Modeling mu - Logic</vt:lpstr>
      <vt:lpstr>Modeling mu - Logic</vt:lpstr>
      <vt:lpstr>Modeling mu - Implementation</vt:lpstr>
      <vt:lpstr>Modeling mu - Plot</vt:lpstr>
      <vt:lpstr>Modeling Mixing Probability - Logic</vt:lpstr>
      <vt:lpstr>Modeling Mixing Probability – Implementation</vt:lpstr>
      <vt:lpstr>Modeling Mixing Probability – Plot</vt:lpstr>
      <vt:lpstr>Modeling Sigma - Logic</vt:lpstr>
      <vt:lpstr>Modeling Sigma – Implementation</vt:lpstr>
      <vt:lpstr>Modeling Sigma- Plot</vt:lpstr>
      <vt:lpstr>Modeling Overview</vt:lpstr>
      <vt:lpstr>Developing a Simulator</vt:lpstr>
      <vt:lpstr>Parameter Extraction</vt:lpstr>
      <vt:lpstr>Parameter Extraction</vt:lpstr>
      <vt:lpstr>Extraction of Random Walk</vt:lpstr>
      <vt:lpstr>Evaluation of Simulation</vt:lpstr>
      <vt:lpstr>Future Goals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2020-03-20T14:21:46Z</dcterms:created>
  <dcterms:modified xsi:type="dcterms:W3CDTF">2020-11-16T10:01:37Z</dcterms:modified>
</cp:coreProperties>
</file>